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0.xml" ContentType="application/vnd.openxmlformats-officedocument.presentationml.slide+xml"/>
  <Override PartName="/ppt/slides/slide5.xml" ContentType="application/vnd.openxmlformats-officedocument.presentationml.slide+xml"/>
  <Override PartName="/ppt/slides/slide12.xml" ContentType="application/vnd.openxmlformats-officedocument.presentationml.slide+xml"/>
  <Override PartName="/ppt/slides/slide18.xml" ContentType="application/vnd.openxmlformats-officedocument.presentationml.slide+xml"/>
  <Override PartName="/ppt/slides/slide20.xml" ContentType="application/vnd.openxmlformats-officedocument.presentationml.slide+xml"/>
  <Override PartName="/ppt/slides/slide17.xml" ContentType="application/vnd.openxmlformats-officedocument.presentationml.slide+xml"/>
  <Override PartName="/ppt/slides/slide11.xml" ContentType="application/vnd.openxmlformats-officedocument.presentationml.slide+xml"/>
  <Override PartName="/ppt/slides/slide15.xml" ContentType="application/vnd.openxmlformats-officedocument.presentationml.slide+xml"/>
  <Override PartName="/ppt/slides/slide13.xml" ContentType="application/vnd.openxmlformats-officedocument.presentationml.slide+xml"/>
  <Override PartName="/ppt/slides/slide16.xml" ContentType="application/vnd.openxmlformats-officedocument.presentationml.slide+xml"/>
  <Override PartName="/ppt/slides/slide14.xml" ContentType="application/vnd.openxmlformats-officedocument.presentationml.slide+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Slides/notesSlide3.xml" ContentType="application/vnd.openxmlformats-officedocument.presentationml.notesSlide+xml"/>
  <Override PartName="/ppt/notesSlides/notesSlide5.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11.xml" ContentType="application/vnd.openxmlformats-officedocument.presentationml.notesSlide+xml"/>
  <Override PartName="/ppt/notesSlides/notesSlide4.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10.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handoutMasters/handoutMaster1.xml" ContentType="application/vnd.openxmlformats-officedocument.presentationml.handoutMaster+xml"/>
  <Override PartName="/ppt/theme/theme3.xml" ContentType="application/vnd.openxmlformats-officedocument.theme+xml"/>
  <Override PartName="/ppt/theme/theme4.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3"/>
  </p:notesMasterIdLst>
  <p:handoutMasterIdLst>
    <p:handoutMasterId r:id="rId24"/>
  </p:handoutMasterIdLst>
  <p:sldIdLst>
    <p:sldId id="257" r:id="rId3"/>
    <p:sldId id="259" r:id="rId4"/>
    <p:sldId id="260" r:id="rId5"/>
    <p:sldId id="315" r:id="rId6"/>
    <p:sldId id="261" r:id="rId7"/>
    <p:sldId id="263" r:id="rId8"/>
    <p:sldId id="268" r:id="rId9"/>
    <p:sldId id="266" r:id="rId10"/>
    <p:sldId id="321" r:id="rId11"/>
    <p:sldId id="274" r:id="rId12"/>
    <p:sldId id="264" r:id="rId13"/>
    <p:sldId id="265" r:id="rId14"/>
    <p:sldId id="320" r:id="rId15"/>
    <p:sldId id="270" r:id="rId16"/>
    <p:sldId id="271" r:id="rId17"/>
    <p:sldId id="323" r:id="rId18"/>
    <p:sldId id="273" r:id="rId19"/>
    <p:sldId id="322" r:id="rId20"/>
    <p:sldId id="324" r:id="rId21"/>
    <p:sldId id="325" r:id="rId2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0953A"/>
    <a:srgbClr val="004C42"/>
    <a:srgbClr val="A09151"/>
    <a:srgbClr val="00493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71" autoAdjust="0"/>
    <p:restoredTop sz="94660"/>
  </p:normalViewPr>
  <p:slideViewPr>
    <p:cSldViewPr snapToGrid="0">
      <p:cViewPr varScale="1">
        <p:scale>
          <a:sx n="110" d="100"/>
          <a:sy n="110" d="100"/>
        </p:scale>
        <p:origin x="630" y="108"/>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8" d="100"/>
          <a:sy n="88" d="100"/>
        </p:scale>
        <p:origin x="3822"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customXml" Target="../customXml/item3.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 Id="rId30" Type="http://schemas.openxmlformats.org/officeDocument/2006/relationships/customXml" Target="../customXml/item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CA"/>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25E32C01-C058-4F71-9267-514D01B17D83}" type="datetimeFigureOut">
              <a:rPr lang="en-CA" smtClean="0"/>
              <a:t>2018-09-26</a:t>
            </a:fld>
            <a:endParaRPr lang="en-CA"/>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CA"/>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69D2BB84-EF6E-4711-BA1C-A5B786C9D673}" type="slidenum">
              <a:rPr lang="en-CA" smtClean="0"/>
              <a:t>‹#›</a:t>
            </a:fld>
            <a:endParaRPr lang="en-CA"/>
          </a:p>
        </p:txBody>
      </p:sp>
    </p:spTree>
    <p:extLst>
      <p:ext uri="{BB962C8B-B14F-4D97-AF65-F5344CB8AC3E}">
        <p14:creationId xmlns:p14="http://schemas.microsoft.com/office/powerpoint/2010/main" val="41476034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CA"/>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5F55CA2A-AF42-4E19-9B91-90078FE4B3D2}" type="datetimeFigureOut">
              <a:rPr lang="en-CA" smtClean="0"/>
              <a:t>2018-09-26</a:t>
            </a:fld>
            <a:endParaRPr lang="en-CA"/>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CA"/>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CA"/>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1D8078F3-9063-46D2-9DB2-2B61C69D7674}" type="slidenum">
              <a:rPr lang="en-CA" smtClean="0"/>
              <a:t>‹#›</a:t>
            </a:fld>
            <a:endParaRPr lang="en-CA"/>
          </a:p>
        </p:txBody>
      </p:sp>
    </p:spTree>
    <p:extLst>
      <p:ext uri="{BB962C8B-B14F-4D97-AF65-F5344CB8AC3E}">
        <p14:creationId xmlns:p14="http://schemas.microsoft.com/office/powerpoint/2010/main" val="19330321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1D8078F3-9063-46D2-9DB2-2B61C69D7674}" type="slidenum">
              <a:rPr lang="en-CA" smtClean="0"/>
              <a:t>1</a:t>
            </a:fld>
            <a:endParaRPr lang="en-CA"/>
          </a:p>
        </p:txBody>
      </p:sp>
    </p:spTree>
    <p:extLst>
      <p:ext uri="{BB962C8B-B14F-4D97-AF65-F5344CB8AC3E}">
        <p14:creationId xmlns:p14="http://schemas.microsoft.com/office/powerpoint/2010/main" val="31772378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D8078F3-9063-46D2-9DB2-2B61C69D7674}" type="slidenum">
              <a:rPr lang="en-CA" smtClean="0"/>
              <a:t>10</a:t>
            </a:fld>
            <a:endParaRPr lang="en-CA"/>
          </a:p>
        </p:txBody>
      </p:sp>
    </p:spTree>
    <p:extLst>
      <p:ext uri="{BB962C8B-B14F-4D97-AF65-F5344CB8AC3E}">
        <p14:creationId xmlns:p14="http://schemas.microsoft.com/office/powerpoint/2010/main" val="15475398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D8078F3-9063-46D2-9DB2-2B61C69D7674}" type="slidenum">
              <a:rPr lang="en-CA" smtClean="0"/>
              <a:t>11</a:t>
            </a:fld>
            <a:endParaRPr lang="en-CA"/>
          </a:p>
        </p:txBody>
      </p:sp>
    </p:spTree>
    <p:extLst>
      <p:ext uri="{BB962C8B-B14F-4D97-AF65-F5344CB8AC3E}">
        <p14:creationId xmlns:p14="http://schemas.microsoft.com/office/powerpoint/2010/main" val="29859153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D8078F3-9063-46D2-9DB2-2B61C69D7674}" type="slidenum">
              <a:rPr lang="en-CA" smtClean="0"/>
              <a:t>12</a:t>
            </a:fld>
            <a:endParaRPr lang="en-CA"/>
          </a:p>
        </p:txBody>
      </p:sp>
    </p:spTree>
    <p:extLst>
      <p:ext uri="{BB962C8B-B14F-4D97-AF65-F5344CB8AC3E}">
        <p14:creationId xmlns:p14="http://schemas.microsoft.com/office/powerpoint/2010/main" val="2332110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D8078F3-9063-46D2-9DB2-2B61C69D7674}" type="slidenum">
              <a:rPr lang="en-CA" smtClean="0"/>
              <a:t>13</a:t>
            </a:fld>
            <a:endParaRPr lang="en-CA"/>
          </a:p>
        </p:txBody>
      </p:sp>
    </p:spTree>
    <p:extLst>
      <p:ext uri="{BB962C8B-B14F-4D97-AF65-F5344CB8AC3E}">
        <p14:creationId xmlns:p14="http://schemas.microsoft.com/office/powerpoint/2010/main" val="6175298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particular</a:t>
            </a:r>
            <a:r>
              <a:rPr lang="en-US" baseline="0" dirty="0" smtClean="0"/>
              <a:t> school would draw from GNMES, MAES, and NSMES.</a:t>
            </a:r>
            <a:endParaRPr lang="en-US" dirty="0"/>
          </a:p>
        </p:txBody>
      </p:sp>
      <p:sp>
        <p:nvSpPr>
          <p:cNvPr id="4" name="Slide Number Placeholder 3"/>
          <p:cNvSpPr>
            <a:spLocks noGrp="1"/>
          </p:cNvSpPr>
          <p:nvPr>
            <p:ph type="sldNum" sz="quarter" idx="10"/>
          </p:nvPr>
        </p:nvSpPr>
        <p:spPr/>
        <p:txBody>
          <a:bodyPr/>
          <a:lstStyle/>
          <a:p>
            <a:fld id="{1D8078F3-9063-46D2-9DB2-2B61C69D7674}" type="slidenum">
              <a:rPr lang="en-CA" smtClean="0"/>
              <a:t>14</a:t>
            </a:fld>
            <a:endParaRPr lang="en-CA"/>
          </a:p>
        </p:txBody>
      </p:sp>
    </p:spTree>
    <p:extLst>
      <p:ext uri="{BB962C8B-B14F-4D97-AF65-F5344CB8AC3E}">
        <p14:creationId xmlns:p14="http://schemas.microsoft.com/office/powerpoint/2010/main" val="919343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D8078F3-9063-46D2-9DB2-2B61C69D7674}" type="slidenum">
              <a:rPr lang="en-CA" smtClean="0"/>
              <a:t>15</a:t>
            </a:fld>
            <a:endParaRPr lang="en-CA"/>
          </a:p>
        </p:txBody>
      </p:sp>
    </p:spTree>
    <p:extLst>
      <p:ext uri="{BB962C8B-B14F-4D97-AF65-F5344CB8AC3E}">
        <p14:creationId xmlns:p14="http://schemas.microsoft.com/office/powerpoint/2010/main" val="9445198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D8078F3-9063-46D2-9DB2-2B61C69D7674}" type="slidenum">
              <a:rPr lang="en-CA" smtClean="0"/>
              <a:t>16</a:t>
            </a:fld>
            <a:endParaRPr lang="en-CA"/>
          </a:p>
        </p:txBody>
      </p:sp>
    </p:spTree>
    <p:extLst>
      <p:ext uri="{BB962C8B-B14F-4D97-AF65-F5344CB8AC3E}">
        <p14:creationId xmlns:p14="http://schemas.microsoft.com/office/powerpoint/2010/main" val="42292549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D8078F3-9063-46D2-9DB2-2B61C69D7674}" type="slidenum">
              <a:rPr lang="en-CA" smtClean="0"/>
              <a:t>17</a:t>
            </a:fld>
            <a:endParaRPr lang="en-CA"/>
          </a:p>
        </p:txBody>
      </p:sp>
    </p:spTree>
    <p:extLst>
      <p:ext uri="{BB962C8B-B14F-4D97-AF65-F5344CB8AC3E}">
        <p14:creationId xmlns:p14="http://schemas.microsoft.com/office/powerpoint/2010/main" val="37639776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D8078F3-9063-46D2-9DB2-2B61C69D7674}" type="slidenum">
              <a:rPr lang="en-CA" smtClean="0"/>
              <a:t>18</a:t>
            </a:fld>
            <a:endParaRPr lang="en-CA"/>
          </a:p>
        </p:txBody>
      </p:sp>
    </p:spTree>
    <p:extLst>
      <p:ext uri="{BB962C8B-B14F-4D97-AF65-F5344CB8AC3E}">
        <p14:creationId xmlns:p14="http://schemas.microsoft.com/office/powerpoint/2010/main" val="16465151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8078F3-9063-46D2-9DB2-2B61C69D7674}" type="slidenum">
              <a:rPr lang="en-CA" smtClean="0"/>
              <a:t>19</a:t>
            </a:fld>
            <a:endParaRPr lang="en-CA"/>
          </a:p>
        </p:txBody>
      </p:sp>
    </p:spTree>
    <p:extLst>
      <p:ext uri="{BB962C8B-B14F-4D97-AF65-F5344CB8AC3E}">
        <p14:creationId xmlns:p14="http://schemas.microsoft.com/office/powerpoint/2010/main" val="5221428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Should we add the date</a:t>
            </a:r>
            <a:r>
              <a:rPr lang="en-US" baseline="0" dirty="0" smtClean="0"/>
              <a:t> this motion was made?</a:t>
            </a:r>
            <a:endParaRPr lang="en-US" dirty="0"/>
          </a:p>
        </p:txBody>
      </p:sp>
      <p:sp>
        <p:nvSpPr>
          <p:cNvPr id="4" name="Slide Number Placeholder 3"/>
          <p:cNvSpPr>
            <a:spLocks noGrp="1"/>
          </p:cNvSpPr>
          <p:nvPr>
            <p:ph type="sldNum" sz="quarter" idx="10"/>
          </p:nvPr>
        </p:nvSpPr>
        <p:spPr/>
        <p:txBody>
          <a:bodyPr/>
          <a:lstStyle/>
          <a:p>
            <a:fld id="{1D8078F3-9063-46D2-9DB2-2B61C69D7674}" type="slidenum">
              <a:rPr lang="en-CA" smtClean="0"/>
              <a:t>2</a:t>
            </a:fld>
            <a:endParaRPr lang="en-CA"/>
          </a:p>
        </p:txBody>
      </p:sp>
    </p:spTree>
    <p:extLst>
      <p:ext uri="{BB962C8B-B14F-4D97-AF65-F5344CB8AC3E}">
        <p14:creationId xmlns:p14="http://schemas.microsoft.com/office/powerpoint/2010/main" val="41195244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D8078F3-9063-46D2-9DB2-2B61C69D7674}" type="slidenum">
              <a:rPr lang="en-CA" smtClean="0"/>
              <a:t>20</a:t>
            </a:fld>
            <a:endParaRPr lang="en-CA"/>
          </a:p>
        </p:txBody>
      </p:sp>
    </p:spTree>
    <p:extLst>
      <p:ext uri="{BB962C8B-B14F-4D97-AF65-F5344CB8AC3E}">
        <p14:creationId xmlns:p14="http://schemas.microsoft.com/office/powerpoint/2010/main" val="32749894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8078F3-9063-46D2-9DB2-2B61C69D7674}" type="slidenum">
              <a:rPr lang="en-CA" smtClean="0"/>
              <a:t>3</a:t>
            </a:fld>
            <a:endParaRPr lang="en-CA"/>
          </a:p>
        </p:txBody>
      </p:sp>
    </p:spTree>
    <p:extLst>
      <p:ext uri="{BB962C8B-B14F-4D97-AF65-F5344CB8AC3E}">
        <p14:creationId xmlns:p14="http://schemas.microsoft.com/office/powerpoint/2010/main" val="21996719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D8078F3-9063-46D2-9DB2-2B61C69D7674}" type="slidenum">
              <a:rPr lang="en-CA" smtClean="0"/>
              <a:t>4</a:t>
            </a:fld>
            <a:endParaRPr lang="en-CA"/>
          </a:p>
        </p:txBody>
      </p:sp>
    </p:spTree>
    <p:extLst>
      <p:ext uri="{BB962C8B-B14F-4D97-AF65-F5344CB8AC3E}">
        <p14:creationId xmlns:p14="http://schemas.microsoft.com/office/powerpoint/2010/main" val="18807208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D8078F3-9063-46D2-9DB2-2B61C69D7674}" type="slidenum">
              <a:rPr lang="en-CA" smtClean="0"/>
              <a:t>5</a:t>
            </a:fld>
            <a:endParaRPr lang="en-CA"/>
          </a:p>
        </p:txBody>
      </p:sp>
    </p:spTree>
    <p:extLst>
      <p:ext uri="{BB962C8B-B14F-4D97-AF65-F5344CB8AC3E}">
        <p14:creationId xmlns:p14="http://schemas.microsoft.com/office/powerpoint/2010/main" val="5538091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D8078F3-9063-46D2-9DB2-2B61C69D7674}" type="slidenum">
              <a:rPr lang="en-CA" smtClean="0"/>
              <a:t>6</a:t>
            </a:fld>
            <a:endParaRPr lang="en-CA"/>
          </a:p>
        </p:txBody>
      </p:sp>
    </p:spTree>
    <p:extLst>
      <p:ext uri="{BB962C8B-B14F-4D97-AF65-F5344CB8AC3E}">
        <p14:creationId xmlns:p14="http://schemas.microsoft.com/office/powerpoint/2010/main" val="25999103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D8078F3-9063-46D2-9DB2-2B61C69D7674}" type="slidenum">
              <a:rPr lang="en-CA" smtClean="0"/>
              <a:t>7</a:t>
            </a:fld>
            <a:endParaRPr lang="en-CA"/>
          </a:p>
        </p:txBody>
      </p:sp>
    </p:spTree>
    <p:extLst>
      <p:ext uri="{BB962C8B-B14F-4D97-AF65-F5344CB8AC3E}">
        <p14:creationId xmlns:p14="http://schemas.microsoft.com/office/powerpoint/2010/main" val="30824207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D8078F3-9063-46D2-9DB2-2B61C69D7674}" type="slidenum">
              <a:rPr lang="en-CA" smtClean="0"/>
              <a:t>8</a:t>
            </a:fld>
            <a:endParaRPr lang="en-CA"/>
          </a:p>
        </p:txBody>
      </p:sp>
    </p:spTree>
    <p:extLst>
      <p:ext uri="{BB962C8B-B14F-4D97-AF65-F5344CB8AC3E}">
        <p14:creationId xmlns:p14="http://schemas.microsoft.com/office/powerpoint/2010/main" val="20142780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D8078F3-9063-46D2-9DB2-2B61C69D7674}" type="slidenum">
              <a:rPr lang="en-CA" smtClean="0"/>
              <a:t>9</a:t>
            </a:fld>
            <a:endParaRPr lang="en-CA"/>
          </a:p>
        </p:txBody>
      </p:sp>
    </p:spTree>
    <p:extLst>
      <p:ext uri="{BB962C8B-B14F-4D97-AF65-F5344CB8AC3E}">
        <p14:creationId xmlns:p14="http://schemas.microsoft.com/office/powerpoint/2010/main" val="42018433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00150" y="2555421"/>
            <a:ext cx="10147300" cy="2007054"/>
          </a:xfrm>
        </p:spPr>
        <p:txBody>
          <a:bodyPr anchor="b"/>
          <a:lstStyle>
            <a:lvl1pPr>
              <a:defRPr sz="6000"/>
            </a:lvl1pPr>
          </a:lstStyle>
          <a:p>
            <a:r>
              <a:rPr lang="en-US" dirty="0" smtClean="0"/>
              <a:t>Click to edit Master title style</a:t>
            </a:r>
            <a:endParaRPr lang="en-CA"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F9FE41A-6E26-4A52-9925-6D160BEA0B86}" type="datetimeFigureOut">
              <a:rPr lang="en-CA" smtClean="0"/>
              <a:t>2018-09-26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9BE7BB9-2984-4EFC-B708-676786E9BAB5}" type="slidenum">
              <a:rPr lang="en-CA" smtClean="0"/>
              <a:t>‹#›</a:t>
            </a:fld>
            <a:endParaRPr lang="en-CA"/>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4914" y="134679"/>
            <a:ext cx="11922171" cy="2154042"/>
          </a:xfrm>
          <a:prstGeom prst="rect">
            <a:avLst/>
          </a:prstGeom>
        </p:spPr>
      </p:pic>
    </p:spTree>
    <p:extLst>
      <p:ext uri="{BB962C8B-B14F-4D97-AF65-F5344CB8AC3E}">
        <p14:creationId xmlns:p14="http://schemas.microsoft.com/office/powerpoint/2010/main" val="394695488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8F9FE41A-6E26-4A52-9925-6D160BEA0B86}" type="datetimeFigureOut">
              <a:rPr lang="en-CA" smtClean="0"/>
              <a:t>2018-09-26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9BE7BB9-2984-4EFC-B708-676786E9BAB5}" type="slidenum">
              <a:rPr lang="en-CA" smtClean="0"/>
              <a:t>‹#›</a:t>
            </a:fld>
            <a:endParaRPr lang="en-CA"/>
          </a:p>
        </p:txBody>
      </p:sp>
    </p:spTree>
    <p:extLst>
      <p:ext uri="{BB962C8B-B14F-4D97-AF65-F5344CB8AC3E}">
        <p14:creationId xmlns:p14="http://schemas.microsoft.com/office/powerpoint/2010/main" val="8839889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8F9FE41A-6E26-4A52-9925-6D160BEA0B86}" type="datetimeFigureOut">
              <a:rPr lang="en-CA" smtClean="0"/>
              <a:t>2018-09-26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9BE7BB9-2984-4EFC-B708-676786E9BAB5}" type="slidenum">
              <a:rPr lang="en-CA" smtClean="0"/>
              <a:t>‹#›</a:t>
            </a:fld>
            <a:endParaRPr lang="en-CA"/>
          </a:p>
        </p:txBody>
      </p:sp>
    </p:spTree>
    <p:extLst>
      <p:ext uri="{BB962C8B-B14F-4D97-AF65-F5344CB8AC3E}">
        <p14:creationId xmlns:p14="http://schemas.microsoft.com/office/powerpoint/2010/main" val="17296621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C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AAF1DB0D-6064-4044-B731-F498463D0559}" type="datetimeFigureOut">
              <a:rPr lang="en-CA" smtClean="0"/>
              <a:t>2018-09-26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9EB05C7-4603-42C3-8170-93EC54213968}" type="slidenum">
              <a:rPr lang="en-CA" smtClean="0"/>
              <a:t>‹#›</a:t>
            </a:fld>
            <a:endParaRPr lang="en-CA"/>
          </a:p>
        </p:txBody>
      </p:sp>
    </p:spTree>
    <p:extLst>
      <p:ext uri="{BB962C8B-B14F-4D97-AF65-F5344CB8AC3E}">
        <p14:creationId xmlns:p14="http://schemas.microsoft.com/office/powerpoint/2010/main" val="8433380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AAF1DB0D-6064-4044-B731-F498463D0559}" type="datetimeFigureOut">
              <a:rPr lang="en-CA" smtClean="0"/>
              <a:t>2018-09-26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9EB05C7-4603-42C3-8170-93EC54213968}" type="slidenum">
              <a:rPr lang="en-CA" smtClean="0"/>
              <a:t>‹#›</a:t>
            </a:fld>
            <a:endParaRPr lang="en-CA"/>
          </a:p>
        </p:txBody>
      </p:sp>
    </p:spTree>
    <p:extLst>
      <p:ext uri="{BB962C8B-B14F-4D97-AF65-F5344CB8AC3E}">
        <p14:creationId xmlns:p14="http://schemas.microsoft.com/office/powerpoint/2010/main" val="19894176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C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AF1DB0D-6064-4044-B731-F498463D0559}" type="datetimeFigureOut">
              <a:rPr lang="en-CA" smtClean="0"/>
              <a:t>2018-09-26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9EB05C7-4603-42C3-8170-93EC54213968}" type="slidenum">
              <a:rPr lang="en-CA" smtClean="0"/>
              <a:t>‹#›</a:t>
            </a:fld>
            <a:endParaRPr lang="en-CA"/>
          </a:p>
        </p:txBody>
      </p:sp>
    </p:spTree>
    <p:extLst>
      <p:ext uri="{BB962C8B-B14F-4D97-AF65-F5344CB8AC3E}">
        <p14:creationId xmlns:p14="http://schemas.microsoft.com/office/powerpoint/2010/main" val="29988488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AAF1DB0D-6064-4044-B731-F498463D0559}" type="datetimeFigureOut">
              <a:rPr lang="en-CA" smtClean="0"/>
              <a:t>2018-09-26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C9EB05C7-4603-42C3-8170-93EC54213968}" type="slidenum">
              <a:rPr lang="en-CA" smtClean="0"/>
              <a:t>‹#›</a:t>
            </a:fld>
            <a:endParaRPr lang="en-CA"/>
          </a:p>
        </p:txBody>
      </p:sp>
    </p:spTree>
    <p:extLst>
      <p:ext uri="{BB962C8B-B14F-4D97-AF65-F5344CB8AC3E}">
        <p14:creationId xmlns:p14="http://schemas.microsoft.com/office/powerpoint/2010/main" val="29626440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C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AAF1DB0D-6064-4044-B731-F498463D0559}" type="datetimeFigureOut">
              <a:rPr lang="en-CA" smtClean="0"/>
              <a:t>2018-09-26</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C9EB05C7-4603-42C3-8170-93EC54213968}" type="slidenum">
              <a:rPr lang="en-CA" smtClean="0"/>
              <a:t>‹#›</a:t>
            </a:fld>
            <a:endParaRPr lang="en-CA"/>
          </a:p>
        </p:txBody>
      </p:sp>
    </p:spTree>
    <p:extLst>
      <p:ext uri="{BB962C8B-B14F-4D97-AF65-F5344CB8AC3E}">
        <p14:creationId xmlns:p14="http://schemas.microsoft.com/office/powerpoint/2010/main" val="28704628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AAF1DB0D-6064-4044-B731-F498463D0559}" type="datetimeFigureOut">
              <a:rPr lang="en-CA" smtClean="0"/>
              <a:t>2018-09-26</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C9EB05C7-4603-42C3-8170-93EC54213968}" type="slidenum">
              <a:rPr lang="en-CA" smtClean="0"/>
              <a:t>‹#›</a:t>
            </a:fld>
            <a:endParaRPr lang="en-CA"/>
          </a:p>
        </p:txBody>
      </p:sp>
    </p:spTree>
    <p:extLst>
      <p:ext uri="{BB962C8B-B14F-4D97-AF65-F5344CB8AC3E}">
        <p14:creationId xmlns:p14="http://schemas.microsoft.com/office/powerpoint/2010/main" val="10302366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F1DB0D-6064-4044-B731-F498463D0559}" type="datetimeFigureOut">
              <a:rPr lang="en-CA" smtClean="0"/>
              <a:t>2018-09-26</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C9EB05C7-4603-42C3-8170-93EC54213968}" type="slidenum">
              <a:rPr lang="en-CA" smtClean="0"/>
              <a:t>‹#›</a:t>
            </a:fld>
            <a:endParaRPr lang="en-CA"/>
          </a:p>
        </p:txBody>
      </p:sp>
    </p:spTree>
    <p:extLst>
      <p:ext uri="{BB962C8B-B14F-4D97-AF65-F5344CB8AC3E}">
        <p14:creationId xmlns:p14="http://schemas.microsoft.com/office/powerpoint/2010/main" val="30448102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C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AF1DB0D-6064-4044-B731-F498463D0559}" type="datetimeFigureOut">
              <a:rPr lang="en-CA" smtClean="0"/>
              <a:t>2018-09-26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C9EB05C7-4603-42C3-8170-93EC54213968}" type="slidenum">
              <a:rPr lang="en-CA" smtClean="0"/>
              <a:t>‹#›</a:t>
            </a:fld>
            <a:endParaRPr lang="en-CA"/>
          </a:p>
        </p:txBody>
      </p:sp>
    </p:spTree>
    <p:extLst>
      <p:ext uri="{BB962C8B-B14F-4D97-AF65-F5344CB8AC3E}">
        <p14:creationId xmlns:p14="http://schemas.microsoft.com/office/powerpoint/2010/main" val="35521389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a:xfrm>
            <a:off x="936172" y="2095047"/>
            <a:ext cx="8069036" cy="357096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10"/>
          </p:nvPr>
        </p:nvSpPr>
        <p:spPr/>
        <p:txBody>
          <a:bodyPr/>
          <a:lstStyle/>
          <a:p>
            <a:fld id="{8F9FE41A-6E26-4A52-9925-6D160BEA0B86}" type="datetimeFigureOut">
              <a:rPr lang="en-CA" smtClean="0"/>
              <a:t>2018-09-26</a:t>
            </a:fld>
            <a:endParaRPr lang="en-CA"/>
          </a:p>
        </p:txBody>
      </p:sp>
      <p:sp>
        <p:nvSpPr>
          <p:cNvPr id="5" name="Footer Placeholder 4"/>
          <p:cNvSpPr>
            <a:spLocks noGrp="1"/>
          </p:cNvSpPr>
          <p:nvPr>
            <p:ph type="ftr" sz="quarter" idx="11"/>
          </p:nvPr>
        </p:nvSpPr>
        <p:spPr/>
        <p:txBody>
          <a:bodyPr/>
          <a:lstStyle/>
          <a:p>
            <a:endParaRPr lang="en-CA"/>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42936" y="5666015"/>
            <a:ext cx="799096" cy="779542"/>
          </a:xfrm>
          <a:prstGeom prst="rect">
            <a:avLst/>
          </a:prstGeom>
          <a:scene3d>
            <a:camera prst="orthographicFront">
              <a:rot lat="0" lon="0" rev="0"/>
            </a:camera>
            <a:lightRig rig="threePt" dir="t"/>
          </a:scene3d>
        </p:spPr>
      </p:pic>
      <p:sp>
        <p:nvSpPr>
          <p:cNvPr id="9" name="Rectangle 8"/>
          <p:cNvSpPr/>
          <p:nvPr userDrawn="1"/>
        </p:nvSpPr>
        <p:spPr>
          <a:xfrm>
            <a:off x="10076484" y="6356350"/>
            <a:ext cx="2332001" cy="523220"/>
          </a:xfrm>
          <a:prstGeom prst="rect">
            <a:avLst/>
          </a:prstGeom>
        </p:spPr>
        <p:txBody>
          <a:bodyPr wrap="square">
            <a:spAutoFit/>
          </a:bodyPr>
          <a:lstStyle/>
          <a:p>
            <a:pPr algn="ctr"/>
            <a:r>
              <a:rPr lang="en-US" sz="1400" i="1" dirty="0" smtClean="0">
                <a:latin typeface="Arial" panose="020B0604020202020204" pitchFamily="34" charset="0"/>
                <a:cs typeface="Arial" panose="020B0604020202020204" pitchFamily="34" charset="0"/>
              </a:rPr>
              <a:t>Excited. Involved.</a:t>
            </a:r>
            <a:br>
              <a:rPr lang="en-US" sz="1400" i="1" dirty="0" smtClean="0">
                <a:latin typeface="Arial" panose="020B0604020202020204" pitchFamily="34" charset="0"/>
                <a:cs typeface="Arial" panose="020B0604020202020204" pitchFamily="34" charset="0"/>
              </a:rPr>
            </a:br>
            <a:r>
              <a:rPr lang="en-US" sz="1400" i="1" dirty="0" smtClean="0">
                <a:latin typeface="Arial" panose="020B0604020202020204" pitchFamily="34" charset="0"/>
                <a:cs typeface="Arial" panose="020B0604020202020204" pitchFamily="34" charset="0"/>
              </a:rPr>
              <a:t> Prepared.</a:t>
            </a:r>
            <a:endParaRPr lang="en-CA" sz="14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5541611"/>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C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AF1DB0D-6064-4044-B731-F498463D0559}" type="datetimeFigureOut">
              <a:rPr lang="en-CA" smtClean="0"/>
              <a:t>2018-09-26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C9EB05C7-4603-42C3-8170-93EC54213968}" type="slidenum">
              <a:rPr lang="en-CA" smtClean="0"/>
              <a:t>‹#›</a:t>
            </a:fld>
            <a:endParaRPr lang="en-CA"/>
          </a:p>
        </p:txBody>
      </p:sp>
    </p:spTree>
    <p:extLst>
      <p:ext uri="{BB962C8B-B14F-4D97-AF65-F5344CB8AC3E}">
        <p14:creationId xmlns:p14="http://schemas.microsoft.com/office/powerpoint/2010/main" val="22897120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AAF1DB0D-6064-4044-B731-F498463D0559}" type="datetimeFigureOut">
              <a:rPr lang="en-CA" smtClean="0"/>
              <a:t>2018-09-26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9EB05C7-4603-42C3-8170-93EC54213968}" type="slidenum">
              <a:rPr lang="en-CA" smtClean="0"/>
              <a:t>‹#›</a:t>
            </a:fld>
            <a:endParaRPr lang="en-CA"/>
          </a:p>
        </p:txBody>
      </p:sp>
    </p:spTree>
    <p:extLst>
      <p:ext uri="{BB962C8B-B14F-4D97-AF65-F5344CB8AC3E}">
        <p14:creationId xmlns:p14="http://schemas.microsoft.com/office/powerpoint/2010/main" val="12243536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AAF1DB0D-6064-4044-B731-F498463D0559}" type="datetimeFigureOut">
              <a:rPr lang="en-CA" smtClean="0"/>
              <a:t>2018-09-26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9EB05C7-4603-42C3-8170-93EC54213968}" type="slidenum">
              <a:rPr lang="en-CA" smtClean="0"/>
              <a:t>‹#›</a:t>
            </a:fld>
            <a:endParaRPr lang="en-CA"/>
          </a:p>
        </p:txBody>
      </p:sp>
    </p:spTree>
    <p:extLst>
      <p:ext uri="{BB962C8B-B14F-4D97-AF65-F5344CB8AC3E}">
        <p14:creationId xmlns:p14="http://schemas.microsoft.com/office/powerpoint/2010/main" val="20498795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55726" y="5659435"/>
            <a:ext cx="799200" cy="779644"/>
          </a:xfrm>
          <a:prstGeom prst="rect">
            <a:avLst/>
          </a:prstGeom>
          <a:scene3d>
            <a:camera prst="orthographicFront">
              <a:rot lat="0" lon="0" rev="0"/>
            </a:camera>
            <a:lightRig rig="threePt" dir="t"/>
          </a:scene3d>
        </p:spPr>
      </p:pic>
      <p:sp>
        <p:nvSpPr>
          <p:cNvPr id="7" name="TextBox 6"/>
          <p:cNvSpPr txBox="1"/>
          <p:nvPr userDrawn="1"/>
        </p:nvSpPr>
        <p:spPr>
          <a:xfrm>
            <a:off x="10238741" y="6357437"/>
            <a:ext cx="2033170" cy="523220"/>
          </a:xfrm>
          <a:prstGeom prst="rect">
            <a:avLst/>
          </a:prstGeom>
          <a:noFill/>
          <a:effectLst>
            <a:glow rad="63500">
              <a:schemeClr val="accent1">
                <a:alpha val="40000"/>
              </a:schemeClr>
            </a:glow>
          </a:effectLst>
        </p:spPr>
        <p:txBody>
          <a:bodyPr wrap="square" rtlCol="0">
            <a:spAutoFit/>
          </a:bodyPr>
          <a:lstStyle/>
          <a:p>
            <a:pPr algn="ctr"/>
            <a:r>
              <a:rPr lang="en-US" sz="1400" i="1" dirty="0" smtClean="0">
                <a:latin typeface="Arial" panose="020B0604020202020204" pitchFamily="34" charset="0"/>
                <a:cs typeface="Arial" panose="020B0604020202020204" pitchFamily="34" charset="0"/>
              </a:rPr>
              <a:t>Excited. Involved.</a:t>
            </a:r>
            <a:br>
              <a:rPr lang="en-US" sz="1400" i="1" dirty="0" smtClean="0">
                <a:latin typeface="Arial" panose="020B0604020202020204" pitchFamily="34" charset="0"/>
                <a:cs typeface="Arial" panose="020B0604020202020204" pitchFamily="34" charset="0"/>
              </a:rPr>
            </a:br>
            <a:r>
              <a:rPr lang="en-US" sz="1400" i="1" dirty="0" smtClean="0">
                <a:latin typeface="Arial" panose="020B0604020202020204" pitchFamily="34" charset="0"/>
                <a:cs typeface="Arial" panose="020B0604020202020204" pitchFamily="34" charset="0"/>
              </a:rPr>
              <a:t> Prepared.</a:t>
            </a:r>
            <a:endParaRPr lang="en-CA" sz="14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4868837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C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8F9FE41A-6E26-4A52-9925-6D160BEA0B86}" type="datetimeFigureOut">
              <a:rPr lang="en-CA" smtClean="0"/>
              <a:t>2018-09-26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9BE7BB9-2984-4EFC-B708-676786E9BAB5}" type="slidenum">
              <a:rPr lang="en-CA" smtClean="0"/>
              <a:t>‹#›</a:t>
            </a:fld>
            <a:endParaRPr lang="en-CA"/>
          </a:p>
        </p:txBody>
      </p:sp>
    </p:spTree>
    <p:extLst>
      <p:ext uri="{BB962C8B-B14F-4D97-AF65-F5344CB8AC3E}">
        <p14:creationId xmlns:p14="http://schemas.microsoft.com/office/powerpoint/2010/main" val="255311992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8F9FE41A-6E26-4A52-9925-6D160BEA0B86}" type="datetimeFigureOut">
              <a:rPr lang="en-CA" smtClean="0"/>
              <a:t>2018-09-26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99BE7BB9-2984-4EFC-B708-676786E9BAB5}" type="slidenum">
              <a:rPr lang="en-CA" smtClean="0"/>
              <a:t>‹#›</a:t>
            </a:fld>
            <a:endParaRPr lang="en-CA"/>
          </a:p>
        </p:txBody>
      </p:sp>
    </p:spTree>
    <p:extLst>
      <p:ext uri="{BB962C8B-B14F-4D97-AF65-F5344CB8AC3E}">
        <p14:creationId xmlns:p14="http://schemas.microsoft.com/office/powerpoint/2010/main" val="460789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C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8F9FE41A-6E26-4A52-9925-6D160BEA0B86}" type="datetimeFigureOut">
              <a:rPr lang="en-CA" smtClean="0"/>
              <a:t>2018-09-26</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99BE7BB9-2984-4EFC-B708-676786E9BAB5}" type="slidenum">
              <a:rPr lang="en-CA" smtClean="0"/>
              <a:t>‹#›</a:t>
            </a:fld>
            <a:endParaRPr lang="en-CA"/>
          </a:p>
        </p:txBody>
      </p:sp>
    </p:spTree>
    <p:extLst>
      <p:ext uri="{BB962C8B-B14F-4D97-AF65-F5344CB8AC3E}">
        <p14:creationId xmlns:p14="http://schemas.microsoft.com/office/powerpoint/2010/main" val="2630296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9FE41A-6E26-4A52-9925-6D160BEA0B86}" type="datetimeFigureOut">
              <a:rPr lang="en-CA" smtClean="0"/>
              <a:t>2018-09-26</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99BE7BB9-2984-4EFC-B708-676786E9BAB5}" type="slidenum">
              <a:rPr lang="en-CA" smtClean="0"/>
              <a:t>‹#›</a:t>
            </a:fld>
            <a:endParaRPr lang="en-CA"/>
          </a:p>
        </p:txBody>
      </p:sp>
    </p:spTree>
    <p:extLst>
      <p:ext uri="{BB962C8B-B14F-4D97-AF65-F5344CB8AC3E}">
        <p14:creationId xmlns:p14="http://schemas.microsoft.com/office/powerpoint/2010/main" val="40650678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C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9FE41A-6E26-4A52-9925-6D160BEA0B86}" type="datetimeFigureOut">
              <a:rPr lang="en-CA" smtClean="0"/>
              <a:t>2018-09-26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99BE7BB9-2984-4EFC-B708-676786E9BAB5}" type="slidenum">
              <a:rPr lang="en-CA" smtClean="0"/>
              <a:t>‹#›</a:t>
            </a:fld>
            <a:endParaRPr lang="en-CA"/>
          </a:p>
        </p:txBody>
      </p:sp>
    </p:spTree>
    <p:extLst>
      <p:ext uri="{BB962C8B-B14F-4D97-AF65-F5344CB8AC3E}">
        <p14:creationId xmlns:p14="http://schemas.microsoft.com/office/powerpoint/2010/main" val="839811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C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9FE41A-6E26-4A52-9925-6D160BEA0B86}" type="datetimeFigureOut">
              <a:rPr lang="en-CA" smtClean="0"/>
              <a:t>2018-09-26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99BE7BB9-2984-4EFC-B708-676786E9BAB5}" type="slidenum">
              <a:rPr lang="en-CA" smtClean="0"/>
              <a:t>‹#›</a:t>
            </a:fld>
            <a:endParaRPr lang="en-CA"/>
          </a:p>
        </p:txBody>
      </p:sp>
    </p:spTree>
    <p:extLst>
      <p:ext uri="{BB962C8B-B14F-4D97-AF65-F5344CB8AC3E}">
        <p14:creationId xmlns:p14="http://schemas.microsoft.com/office/powerpoint/2010/main" val="5171154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CA"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9FE41A-6E26-4A52-9925-6D160BEA0B86}" type="datetimeFigureOut">
              <a:rPr lang="en-CA" smtClean="0"/>
              <a:t>2018-09-26</a:t>
            </a:fld>
            <a:endParaRPr lang="en-C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BE7BB9-2984-4EFC-B708-676786E9BAB5}" type="slidenum">
              <a:rPr lang="en-CA" smtClean="0"/>
              <a:t>‹#›</a:t>
            </a:fld>
            <a:endParaRPr lang="en-CA"/>
          </a:p>
        </p:txBody>
      </p:sp>
    </p:spTree>
    <p:extLst>
      <p:ext uri="{BB962C8B-B14F-4D97-AF65-F5344CB8AC3E}">
        <p14:creationId xmlns:p14="http://schemas.microsoft.com/office/powerpoint/2010/main" val="256455287"/>
      </p:ext>
    </p:extLst>
  </p:cSld>
  <p:clrMap bg1="lt1" tx1="dk1" bg2="lt2" tx2="dk2" accent1="accent1" accent2="accent2" accent3="accent3" accent4="accent4" accent5="accent5" accent6="accent6" hlink="hlink" folHlink="folHlink"/>
  <p:sldLayoutIdLst>
    <p:sldLayoutId id="2147483651" r:id="rId1"/>
    <p:sldLayoutId id="2147483650" r:id="rId2"/>
    <p:sldLayoutId id="2147483654" r:id="rId3"/>
    <p:sldLayoutId id="2147483649" r:id="rId4"/>
    <p:sldLayoutId id="2147483652" r:id="rId5"/>
    <p:sldLayoutId id="2147483653"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F1DB0D-6064-4044-B731-F498463D0559}" type="datetimeFigureOut">
              <a:rPr lang="en-CA" smtClean="0"/>
              <a:t>2018-09-26</a:t>
            </a:fld>
            <a:endParaRPr lang="en-C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EB05C7-4603-42C3-8170-93EC54213968}" type="slidenum">
              <a:rPr lang="en-CA" smtClean="0"/>
              <a:t>‹#›</a:t>
            </a:fld>
            <a:endParaRPr lang="en-CA"/>
          </a:p>
        </p:txBody>
      </p:sp>
    </p:spTree>
    <p:extLst>
      <p:ext uri="{BB962C8B-B14F-4D97-AF65-F5344CB8AC3E}">
        <p14:creationId xmlns:p14="http://schemas.microsoft.com/office/powerpoint/2010/main" val="19699192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3145" y="1301579"/>
            <a:ext cx="10147300" cy="1647568"/>
          </a:xfrm>
        </p:spPr>
        <p:txBody>
          <a:bodyPr>
            <a:normAutofit fontScale="90000"/>
          </a:bodyPr>
          <a:lstStyle/>
          <a:p>
            <a:pPr algn="ctr"/>
            <a:r>
              <a:rPr lang="en-US" sz="5000" dirty="0">
                <a:latin typeface="Arial" panose="020B0604020202020204" pitchFamily="34" charset="0"/>
                <a:cs typeface="Arial" panose="020B0604020202020204" pitchFamily="34" charset="0"/>
              </a:rPr>
              <a:t>Sustainability Study </a:t>
            </a:r>
            <a:r>
              <a:rPr lang="en-US" sz="5000" dirty="0" smtClean="0">
                <a:latin typeface="Arial" panose="020B0604020202020204" pitchFamily="34" charset="0"/>
                <a:cs typeface="Arial" panose="020B0604020202020204" pitchFamily="34" charset="0"/>
              </a:rPr>
              <a:t/>
            </a:r>
            <a:br>
              <a:rPr lang="en-US" sz="5000" dirty="0" smtClean="0">
                <a:latin typeface="Arial" panose="020B0604020202020204" pitchFamily="34" charset="0"/>
                <a:cs typeface="Arial" panose="020B0604020202020204" pitchFamily="34" charset="0"/>
              </a:rPr>
            </a:br>
            <a:r>
              <a:rPr lang="en-US" sz="5000" dirty="0" smtClean="0">
                <a:latin typeface="Arial" panose="020B0604020202020204" pitchFamily="34" charset="0"/>
                <a:cs typeface="Arial" panose="020B0604020202020204" pitchFamily="34" charset="0"/>
              </a:rPr>
              <a:t>Elementary Schools on the Northside of Fredericton</a:t>
            </a:r>
            <a:endParaRPr lang="en-CA" sz="50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a:stretch>
            <a:fillRect/>
          </a:stretch>
        </p:blipFill>
        <p:spPr>
          <a:xfrm>
            <a:off x="1" y="2858311"/>
            <a:ext cx="12192000" cy="3845132"/>
          </a:xfrm>
          <a:prstGeom prst="rect">
            <a:avLst/>
          </a:prstGeom>
        </p:spPr>
      </p:pic>
    </p:spTree>
    <p:extLst>
      <p:ext uri="{BB962C8B-B14F-4D97-AF65-F5344CB8AC3E}">
        <p14:creationId xmlns:p14="http://schemas.microsoft.com/office/powerpoint/2010/main" val="42907546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47708"/>
            <a:ext cx="9960429" cy="1325563"/>
          </a:xfrm>
          <a:solidFill>
            <a:srgbClr val="B0953A"/>
          </a:solidFill>
        </p:spPr>
        <p:style>
          <a:lnRef idx="2">
            <a:schemeClr val="accent4">
              <a:shade val="50000"/>
            </a:schemeClr>
          </a:lnRef>
          <a:fillRef idx="1">
            <a:schemeClr val="accent4"/>
          </a:fillRef>
          <a:effectRef idx="0">
            <a:schemeClr val="accent4"/>
          </a:effectRef>
          <a:fontRef idx="minor">
            <a:schemeClr val="lt1"/>
          </a:fontRef>
        </p:style>
        <p:txBody>
          <a:bodyPr>
            <a:normAutofit/>
          </a:bodyPr>
          <a:lstStyle/>
          <a:p>
            <a:pPr algn="ctr"/>
            <a:r>
              <a:rPr lang="en-CA" dirty="0" smtClean="0"/>
              <a:t>Park Street Elementary School</a:t>
            </a:r>
            <a:endParaRPr lang="en-CA" dirty="0">
              <a:latin typeface="Arial" panose="020B0604020202020204" pitchFamily="34" charset="0"/>
              <a:cs typeface="Arial" panose="020B0604020202020204"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3471305927"/>
              </p:ext>
            </p:extLst>
          </p:nvPr>
        </p:nvGraphicFramePr>
        <p:xfrm>
          <a:off x="6226630" y="1765368"/>
          <a:ext cx="4572000" cy="882040"/>
        </p:xfrm>
        <a:graphic>
          <a:graphicData uri="http://schemas.openxmlformats.org/drawingml/2006/table">
            <a:tbl>
              <a:tblPr/>
              <a:tblGrid>
                <a:gridCol w="717176"/>
                <a:gridCol w="717176"/>
                <a:gridCol w="1389530"/>
                <a:gridCol w="1748118"/>
              </a:tblGrid>
              <a:tr h="220510">
                <a:tc gridSpan="4">
                  <a:txBody>
                    <a:bodyPr/>
                    <a:lstStyle/>
                    <a:p>
                      <a:pPr algn="ctr" fontAlgn="b"/>
                      <a:r>
                        <a:rPr lang="en-US" sz="1100" b="0" i="0" u="none" strike="noStrike" dirty="0">
                          <a:solidFill>
                            <a:srgbClr val="FFFF00"/>
                          </a:solidFill>
                          <a:effectLst/>
                          <a:latin typeface="Calibri" panose="020F0502020204030204" pitchFamily="34" charset="0"/>
                        </a:rPr>
                        <a:t>Park Street Elementary School</a:t>
                      </a:r>
                    </a:p>
                  </a:txBody>
                  <a:tcPr marL="9525" marR="9525" marT="9525" marB="0" anchor="b">
                    <a:lnL>
                      <a:noFill/>
                    </a:lnL>
                    <a:lnR>
                      <a:noFill/>
                    </a:lnR>
                    <a:lnT>
                      <a:noFill/>
                    </a:lnT>
                    <a:lnB>
                      <a:noFill/>
                    </a:lnB>
                    <a:solidFill>
                      <a:srgbClr val="0000FF"/>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220510">
                <a:tc gridSpan="4">
                  <a:txBody>
                    <a:bodyPr/>
                    <a:lstStyle/>
                    <a:p>
                      <a:pPr algn="ctr" fontAlgn="b"/>
                      <a:r>
                        <a:rPr lang="en-US" sz="1100" b="0" i="0" u="none" strike="noStrike">
                          <a:solidFill>
                            <a:srgbClr val="FFFF00"/>
                          </a:solidFill>
                          <a:effectLst/>
                          <a:latin typeface="Calibri" panose="020F0502020204030204" pitchFamily="34" charset="0"/>
                        </a:rPr>
                        <a:t>Functional Capacity</a:t>
                      </a:r>
                    </a:p>
                  </a:txBody>
                  <a:tcPr marL="9525" marR="9525" marT="9525" marB="0" anchor="b">
                    <a:lnL>
                      <a:noFill/>
                    </a:lnL>
                    <a:lnR>
                      <a:noFill/>
                    </a:lnR>
                    <a:lnT>
                      <a:noFill/>
                    </a:lnT>
                    <a:lnB>
                      <a:noFill/>
                    </a:lnB>
                    <a:solidFill>
                      <a:srgbClr val="0000FF"/>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220510">
                <a:tc>
                  <a:txBody>
                    <a:bodyPr/>
                    <a:lstStyle/>
                    <a:p>
                      <a:pPr algn="ctr" fontAlgn="b"/>
                      <a:r>
                        <a:rPr lang="en-US" sz="1100" b="0" i="0" u="none" strike="noStrike">
                          <a:solidFill>
                            <a:srgbClr val="000000"/>
                          </a:solidFill>
                          <a:effectLst/>
                          <a:latin typeface="Calibri" panose="020F0502020204030204" pitchFamily="34" charset="0"/>
                        </a:rPr>
                        <a:t>100%</a:t>
                      </a: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80%</a:t>
                      </a: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2016-17 Enrolment</a:t>
                      </a: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Over/Under 80%</a:t>
                      </a:r>
                    </a:p>
                  </a:txBody>
                  <a:tcPr marL="9525" marR="9525" marT="9525" marB="0" anchor="b">
                    <a:lnL>
                      <a:noFill/>
                    </a:lnL>
                    <a:lnR>
                      <a:noFill/>
                    </a:lnR>
                    <a:lnT>
                      <a:noFill/>
                    </a:lnT>
                    <a:lnB>
                      <a:noFill/>
                    </a:lnB>
                  </a:tcPr>
                </a:tc>
              </a:tr>
              <a:tr h="220510">
                <a:tc>
                  <a:txBody>
                    <a:bodyPr/>
                    <a:lstStyle/>
                    <a:p>
                      <a:pPr algn="ctr" fontAlgn="b"/>
                      <a:r>
                        <a:rPr lang="en-US" sz="1100" b="0" i="0" u="none" strike="noStrike">
                          <a:solidFill>
                            <a:srgbClr val="000000"/>
                          </a:solidFill>
                          <a:effectLst/>
                          <a:latin typeface="Calibri" panose="020F0502020204030204" pitchFamily="34" charset="0"/>
                        </a:rPr>
                        <a:t>504</a:t>
                      </a: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403</a:t>
                      </a: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408</a:t>
                      </a:r>
                    </a:p>
                  </a:txBody>
                  <a:tcPr marL="9525" marR="9525" marT="9525" marB="0" anchor="b">
                    <a:lnL>
                      <a:noFill/>
                    </a:lnL>
                    <a:lnR>
                      <a:noFill/>
                    </a:lnR>
                    <a:lnT>
                      <a:noFill/>
                    </a:lnT>
                    <a:lnB>
                      <a:noFill/>
                    </a:lnB>
                  </a:tcPr>
                </a:tc>
                <a:tc>
                  <a:txBody>
                    <a:bodyPr/>
                    <a:lstStyle/>
                    <a:p>
                      <a:pPr algn="ctr" fontAlgn="b"/>
                      <a:r>
                        <a:rPr lang="en-US" sz="1100" b="1" i="0" u="none" strike="noStrike" dirty="0">
                          <a:solidFill>
                            <a:srgbClr val="000000"/>
                          </a:solidFill>
                          <a:effectLst/>
                          <a:latin typeface="Calibri" panose="020F0502020204030204" pitchFamily="34" charset="0"/>
                        </a:rPr>
                        <a:t>5</a:t>
                      </a:r>
                    </a:p>
                  </a:txBody>
                  <a:tcPr marL="9525" marR="9525" marT="9525" marB="0" anchor="b">
                    <a:lnL>
                      <a:noFill/>
                    </a:lnL>
                    <a:lnR>
                      <a:noFill/>
                    </a:lnR>
                    <a:lnT>
                      <a:noFill/>
                    </a:lnT>
                    <a:lnB>
                      <a:noFill/>
                    </a:lnB>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1723061197"/>
              </p:ext>
            </p:extLst>
          </p:nvPr>
        </p:nvGraphicFramePr>
        <p:xfrm>
          <a:off x="838200" y="1765368"/>
          <a:ext cx="5232399" cy="1524000"/>
        </p:xfrm>
        <a:graphic>
          <a:graphicData uri="http://schemas.openxmlformats.org/drawingml/2006/table">
            <a:tbl>
              <a:tblPr/>
              <a:tblGrid>
                <a:gridCol w="962609"/>
                <a:gridCol w="609970"/>
                <a:gridCol w="609970"/>
                <a:gridCol w="609970"/>
                <a:gridCol w="609970"/>
                <a:gridCol w="609970"/>
                <a:gridCol w="609970"/>
                <a:gridCol w="609970"/>
              </a:tblGrid>
              <a:tr h="190500">
                <a:tc gridSpan="8">
                  <a:txBody>
                    <a:bodyPr/>
                    <a:lstStyle/>
                    <a:p>
                      <a:pPr algn="ctr" fontAlgn="b"/>
                      <a:r>
                        <a:rPr lang="en-US" sz="1100" b="0" i="0" u="none" strike="noStrike">
                          <a:solidFill>
                            <a:srgbClr val="FFFF00"/>
                          </a:solidFill>
                          <a:effectLst/>
                          <a:latin typeface="Calibri" panose="020F0502020204030204" pitchFamily="34" charset="0"/>
                        </a:rPr>
                        <a:t>Park Street Elementary School</a:t>
                      </a:r>
                    </a:p>
                  </a:txBody>
                  <a:tcPr marL="9525" marR="9525" marT="9525" marB="0" anchor="b">
                    <a:lnL>
                      <a:noFill/>
                    </a:lnL>
                    <a:lnR>
                      <a:noFill/>
                    </a:lnR>
                    <a:lnT>
                      <a:noFill/>
                    </a:lnT>
                    <a:lnB>
                      <a:noFill/>
                    </a:lnB>
                    <a:solidFill>
                      <a:srgbClr val="0000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90500">
                <a:tc gridSpan="8">
                  <a:txBody>
                    <a:bodyPr/>
                    <a:lstStyle/>
                    <a:p>
                      <a:pPr algn="ctr" fontAlgn="b"/>
                      <a:r>
                        <a:rPr lang="en-US" sz="1100" b="0" i="0" u="none" strike="noStrike">
                          <a:solidFill>
                            <a:srgbClr val="FFFF00"/>
                          </a:solidFill>
                          <a:effectLst/>
                          <a:latin typeface="Calibri" panose="020F0502020204030204" pitchFamily="34" charset="0"/>
                        </a:rPr>
                        <a:t>Total Enrolment by Grade</a:t>
                      </a:r>
                    </a:p>
                  </a:txBody>
                  <a:tcPr marL="9525" marR="9525" marT="9525" marB="0" anchor="b">
                    <a:lnL>
                      <a:noFill/>
                    </a:lnL>
                    <a:lnR>
                      <a:noFill/>
                    </a:lnR>
                    <a:lnT>
                      <a:noFill/>
                    </a:lnT>
                    <a:lnB>
                      <a:noFill/>
                    </a:lnB>
                    <a:solidFill>
                      <a:srgbClr val="0000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90500">
                <a:tc>
                  <a:txBody>
                    <a:bodyPr/>
                    <a:lstStyle/>
                    <a:p>
                      <a:pPr algn="ctr" fontAlgn="b"/>
                      <a:r>
                        <a:rPr lang="en-US" sz="1100" b="0" i="0" u="none" strike="noStrike">
                          <a:solidFill>
                            <a:srgbClr val="000000"/>
                          </a:solidFill>
                          <a:effectLst/>
                          <a:latin typeface="Calibri" panose="020F0502020204030204" pitchFamily="34" charset="0"/>
                        </a:rPr>
                        <a:t>Enrolment Year</a:t>
                      </a: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K</a:t>
                      </a: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1</a:t>
                      </a: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2</a:t>
                      </a: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3</a:t>
                      </a: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4</a:t>
                      </a: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5</a:t>
                      </a: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Total</a:t>
                      </a:r>
                    </a:p>
                  </a:txBody>
                  <a:tcPr marL="9525" marR="9525" marT="9525" marB="0" anchor="b">
                    <a:lnL>
                      <a:noFill/>
                    </a:lnL>
                    <a:lnR>
                      <a:noFill/>
                    </a:lnR>
                    <a:lnT>
                      <a:noFill/>
                    </a:lnT>
                    <a:lnB>
                      <a:noFill/>
                    </a:lnB>
                  </a:tcPr>
                </a:tc>
              </a:tr>
              <a:tr h="190500">
                <a:tc>
                  <a:txBody>
                    <a:bodyPr/>
                    <a:lstStyle/>
                    <a:p>
                      <a:pPr algn="ctr" fontAlgn="b"/>
                      <a:r>
                        <a:rPr lang="en-US" sz="1100" b="0" i="0" u="none" strike="noStrike">
                          <a:solidFill>
                            <a:srgbClr val="000000"/>
                          </a:solidFill>
                          <a:effectLst/>
                          <a:latin typeface="Calibri" panose="020F0502020204030204" pitchFamily="34" charset="0"/>
                        </a:rPr>
                        <a:t>2011-12</a:t>
                      </a: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53</a:t>
                      </a: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73</a:t>
                      </a: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61</a:t>
                      </a: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83</a:t>
                      </a: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73</a:t>
                      </a: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83</a:t>
                      </a: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426</a:t>
                      </a:r>
                    </a:p>
                  </a:txBody>
                  <a:tcPr marL="9525" marR="9525" marT="9525" marB="0" anchor="b">
                    <a:lnL>
                      <a:noFill/>
                    </a:lnL>
                    <a:lnR>
                      <a:noFill/>
                    </a:lnR>
                    <a:lnT>
                      <a:noFill/>
                    </a:lnT>
                    <a:lnB>
                      <a:noFill/>
                    </a:lnB>
                  </a:tcPr>
                </a:tc>
              </a:tr>
              <a:tr h="190500">
                <a:tc>
                  <a:txBody>
                    <a:bodyPr/>
                    <a:lstStyle/>
                    <a:p>
                      <a:pPr algn="ctr" fontAlgn="b"/>
                      <a:r>
                        <a:rPr lang="en-US" sz="1100" b="0" i="0" u="none" strike="noStrike">
                          <a:solidFill>
                            <a:srgbClr val="000000"/>
                          </a:solidFill>
                          <a:effectLst/>
                          <a:latin typeface="Calibri" panose="020F0502020204030204" pitchFamily="34" charset="0"/>
                        </a:rPr>
                        <a:t>2012-13</a:t>
                      </a: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62</a:t>
                      </a: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57</a:t>
                      </a: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75</a:t>
                      </a: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70</a:t>
                      </a: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84</a:t>
                      </a: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77</a:t>
                      </a: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425</a:t>
                      </a:r>
                    </a:p>
                  </a:txBody>
                  <a:tcPr marL="9525" marR="9525" marT="9525" marB="0" anchor="b">
                    <a:lnL>
                      <a:noFill/>
                    </a:lnL>
                    <a:lnR>
                      <a:noFill/>
                    </a:lnR>
                    <a:lnT>
                      <a:noFill/>
                    </a:lnT>
                    <a:lnB>
                      <a:noFill/>
                    </a:lnB>
                  </a:tcPr>
                </a:tc>
              </a:tr>
              <a:tr h="190500">
                <a:tc>
                  <a:txBody>
                    <a:bodyPr/>
                    <a:lstStyle/>
                    <a:p>
                      <a:pPr algn="ctr" fontAlgn="b"/>
                      <a:r>
                        <a:rPr lang="en-US" sz="1100" b="0" i="0" u="none" strike="noStrike">
                          <a:solidFill>
                            <a:srgbClr val="000000"/>
                          </a:solidFill>
                          <a:effectLst/>
                          <a:latin typeface="Calibri" panose="020F0502020204030204" pitchFamily="34" charset="0"/>
                        </a:rPr>
                        <a:t>2013-14</a:t>
                      </a: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67</a:t>
                      </a: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63</a:t>
                      </a: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58</a:t>
                      </a: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80</a:t>
                      </a: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70</a:t>
                      </a: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83</a:t>
                      </a: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421</a:t>
                      </a:r>
                    </a:p>
                  </a:txBody>
                  <a:tcPr marL="9525" marR="9525" marT="9525" marB="0" anchor="b">
                    <a:lnL>
                      <a:noFill/>
                    </a:lnL>
                    <a:lnR>
                      <a:noFill/>
                    </a:lnR>
                    <a:lnT>
                      <a:noFill/>
                    </a:lnT>
                    <a:lnB>
                      <a:noFill/>
                    </a:lnB>
                  </a:tcPr>
                </a:tc>
              </a:tr>
              <a:tr h="190500">
                <a:tc>
                  <a:txBody>
                    <a:bodyPr/>
                    <a:lstStyle/>
                    <a:p>
                      <a:pPr algn="ctr" fontAlgn="b"/>
                      <a:r>
                        <a:rPr lang="en-US" sz="1100" b="0" i="0" u="none" strike="noStrike">
                          <a:solidFill>
                            <a:srgbClr val="000000"/>
                          </a:solidFill>
                          <a:effectLst/>
                          <a:latin typeface="Calibri" panose="020F0502020204030204" pitchFamily="34" charset="0"/>
                        </a:rPr>
                        <a:t>2014-15</a:t>
                      </a: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68</a:t>
                      </a: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64</a:t>
                      </a: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63</a:t>
                      </a: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51</a:t>
                      </a: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78</a:t>
                      </a: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71</a:t>
                      </a: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395</a:t>
                      </a:r>
                    </a:p>
                  </a:txBody>
                  <a:tcPr marL="9525" marR="9525" marT="9525" marB="0" anchor="b">
                    <a:lnL>
                      <a:noFill/>
                    </a:lnL>
                    <a:lnR>
                      <a:noFill/>
                    </a:lnR>
                    <a:lnT>
                      <a:noFill/>
                    </a:lnT>
                    <a:lnB>
                      <a:noFill/>
                    </a:lnB>
                  </a:tcPr>
                </a:tc>
              </a:tr>
              <a:tr h="190500">
                <a:tc>
                  <a:txBody>
                    <a:bodyPr/>
                    <a:lstStyle/>
                    <a:p>
                      <a:pPr algn="ctr" fontAlgn="b"/>
                      <a:r>
                        <a:rPr lang="en-US" sz="1100" b="0" i="0" u="none" strike="noStrike">
                          <a:solidFill>
                            <a:srgbClr val="000000"/>
                          </a:solidFill>
                          <a:effectLst/>
                          <a:latin typeface="Calibri" panose="020F0502020204030204" pitchFamily="34" charset="0"/>
                        </a:rPr>
                        <a:t>2015-16</a:t>
                      </a: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63</a:t>
                      </a: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74</a:t>
                      </a: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62</a:t>
                      </a: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70</a:t>
                      </a: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49</a:t>
                      </a: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77</a:t>
                      </a:r>
                    </a:p>
                  </a:txBody>
                  <a:tcPr marL="9525" marR="9525" marT="9525"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panose="020F0502020204030204" pitchFamily="34" charset="0"/>
                        </a:rPr>
                        <a:t>395</a:t>
                      </a:r>
                    </a:p>
                  </a:txBody>
                  <a:tcPr marL="9525" marR="9525" marT="9525" marB="0" anchor="b">
                    <a:lnL>
                      <a:noFill/>
                    </a:lnL>
                    <a:lnR>
                      <a:noFill/>
                    </a:lnR>
                    <a:lnT>
                      <a:noFill/>
                    </a:lnT>
                    <a:lnB>
                      <a:noFill/>
                    </a:lnB>
                  </a:tcP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3388191405"/>
              </p:ext>
            </p:extLst>
          </p:nvPr>
        </p:nvGraphicFramePr>
        <p:xfrm>
          <a:off x="1280157" y="3498782"/>
          <a:ext cx="8943705" cy="2886075"/>
        </p:xfrm>
        <a:graphic>
          <a:graphicData uri="http://schemas.openxmlformats.org/drawingml/2006/table">
            <a:tbl>
              <a:tblPr/>
              <a:tblGrid>
                <a:gridCol w="993745"/>
                <a:gridCol w="993745"/>
                <a:gridCol w="993745"/>
                <a:gridCol w="993745"/>
                <a:gridCol w="993745"/>
                <a:gridCol w="993745"/>
                <a:gridCol w="993745"/>
                <a:gridCol w="993745"/>
                <a:gridCol w="993745"/>
              </a:tblGrid>
              <a:tr h="228600">
                <a:tc gridSpan="9">
                  <a:txBody>
                    <a:bodyPr/>
                    <a:lstStyle/>
                    <a:p>
                      <a:pPr algn="ctr" fontAlgn="b"/>
                      <a:r>
                        <a:rPr lang="en-US" sz="1400" b="1" i="0" u="none" strike="noStrike">
                          <a:effectLst/>
                          <a:latin typeface="Arial" panose="020B0604020202020204" pitchFamily="34" charset="0"/>
                        </a:rPr>
                        <a:t>Operational Costs</a:t>
                      </a:r>
                    </a:p>
                  </a:txBody>
                  <a:tcPr marL="9525" marR="9525" marT="9525"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28600">
                <a:tc>
                  <a:txBody>
                    <a:bodyPr/>
                    <a:lstStyle/>
                    <a:p>
                      <a:pPr algn="ctr" fontAlgn="b"/>
                      <a:endParaRPr lang="en-US" sz="1400" b="1" i="0" u="none" strike="noStrike">
                        <a:effectLst/>
                        <a:latin typeface="Arial" panose="020B0604020202020204" pitchFamily="34" charset="0"/>
                      </a:endParaRPr>
                    </a:p>
                  </a:txBody>
                  <a:tcPr marL="9525" marR="9525" marT="9525" marB="0" anchor="b">
                    <a:lnL>
                      <a:noFill/>
                    </a:lnL>
                    <a:lnR>
                      <a:noFill/>
                    </a:lnR>
                    <a:lnT>
                      <a:noFill/>
                    </a:lnT>
                    <a:lnB>
                      <a:noFill/>
                    </a:lnB>
                  </a:tcPr>
                </a:tc>
                <a:tc>
                  <a:txBody>
                    <a:bodyPr/>
                    <a:lstStyle/>
                    <a:p>
                      <a:pPr algn="ctr" fontAlgn="b"/>
                      <a:endParaRPr lang="en-US" sz="1400" b="1" i="0" u="none" strike="noStrike">
                        <a:effectLst/>
                        <a:latin typeface="Arial" panose="020B0604020202020204" pitchFamily="34" charset="0"/>
                      </a:endParaRPr>
                    </a:p>
                  </a:txBody>
                  <a:tcPr marL="9525" marR="9525" marT="9525" marB="0" anchor="b">
                    <a:lnL>
                      <a:noFill/>
                    </a:lnL>
                    <a:lnR>
                      <a:noFill/>
                    </a:lnR>
                    <a:lnT>
                      <a:noFill/>
                    </a:lnT>
                    <a:lnB>
                      <a:noFill/>
                    </a:lnB>
                  </a:tcPr>
                </a:tc>
                <a:tc>
                  <a:txBody>
                    <a:bodyPr/>
                    <a:lstStyle/>
                    <a:p>
                      <a:pPr algn="ctr" fontAlgn="b"/>
                      <a:endParaRPr lang="en-US" sz="1400" b="1" i="0" u="none" strike="noStrike">
                        <a:effectLst/>
                        <a:latin typeface="Arial" panose="020B0604020202020204" pitchFamily="34" charset="0"/>
                      </a:endParaRPr>
                    </a:p>
                  </a:txBody>
                  <a:tcPr marL="9525" marR="9525" marT="9525" marB="0" anchor="b">
                    <a:lnL>
                      <a:noFill/>
                    </a:lnL>
                    <a:lnR>
                      <a:noFill/>
                    </a:lnR>
                    <a:lnT>
                      <a:noFill/>
                    </a:lnT>
                    <a:lnB>
                      <a:noFill/>
                    </a:lnB>
                  </a:tcPr>
                </a:tc>
                <a:tc>
                  <a:txBody>
                    <a:bodyPr/>
                    <a:lstStyle/>
                    <a:p>
                      <a:pPr algn="ctr" fontAlgn="b"/>
                      <a:endParaRPr lang="en-US" sz="1400" b="1" i="0" u="none" strike="noStrike">
                        <a:effectLst/>
                        <a:latin typeface="Arial" panose="020B0604020202020204" pitchFamily="34" charset="0"/>
                      </a:endParaRPr>
                    </a:p>
                  </a:txBody>
                  <a:tcPr marL="9525" marR="9525" marT="9525" marB="0" anchor="b">
                    <a:lnL>
                      <a:noFill/>
                    </a:lnL>
                    <a:lnR>
                      <a:noFill/>
                    </a:lnR>
                    <a:lnT>
                      <a:noFill/>
                    </a:lnT>
                    <a:lnB>
                      <a:noFill/>
                    </a:lnB>
                  </a:tcPr>
                </a:tc>
                <a:tc>
                  <a:txBody>
                    <a:bodyPr/>
                    <a:lstStyle/>
                    <a:p>
                      <a:pPr algn="ctr" fontAlgn="b"/>
                      <a:endParaRPr lang="en-US" sz="1400" b="1" i="0" u="none" strike="noStrike">
                        <a:effectLst/>
                        <a:latin typeface="Arial" panose="020B0604020202020204" pitchFamily="34" charset="0"/>
                      </a:endParaRPr>
                    </a:p>
                  </a:txBody>
                  <a:tcPr marL="9525" marR="9525" marT="9525" marB="0" anchor="b">
                    <a:lnL>
                      <a:noFill/>
                    </a:lnL>
                    <a:lnR>
                      <a:noFill/>
                    </a:lnR>
                    <a:lnT>
                      <a:noFill/>
                    </a:lnT>
                    <a:lnB>
                      <a:noFill/>
                    </a:lnB>
                  </a:tcPr>
                </a:tc>
                <a:tc>
                  <a:txBody>
                    <a:bodyPr/>
                    <a:lstStyle/>
                    <a:p>
                      <a:pPr algn="ctr" fontAlgn="b"/>
                      <a:endParaRPr lang="en-US" sz="1400" b="1" i="0" u="none" strike="noStrike">
                        <a:effectLst/>
                        <a:latin typeface="Arial" panose="020B0604020202020204" pitchFamily="34" charset="0"/>
                      </a:endParaRPr>
                    </a:p>
                  </a:txBody>
                  <a:tcPr marL="9525" marR="9525" marT="9525" marB="0" anchor="b">
                    <a:lnL>
                      <a:noFill/>
                    </a:lnL>
                    <a:lnR>
                      <a:noFill/>
                    </a:lnR>
                    <a:lnT>
                      <a:noFill/>
                    </a:lnT>
                    <a:lnB>
                      <a:noFill/>
                    </a:lnB>
                  </a:tcPr>
                </a:tc>
                <a:tc>
                  <a:txBody>
                    <a:bodyPr/>
                    <a:lstStyle/>
                    <a:p>
                      <a:pPr algn="ctr" fontAlgn="b"/>
                      <a:endParaRPr lang="en-US" sz="1400" b="1" i="0" u="none" strike="noStrike">
                        <a:effectLst/>
                        <a:latin typeface="Arial" panose="020B0604020202020204" pitchFamily="34" charset="0"/>
                      </a:endParaRPr>
                    </a:p>
                  </a:txBody>
                  <a:tcPr marL="9525" marR="9525" marT="9525" marB="0" anchor="b">
                    <a:lnL>
                      <a:noFill/>
                    </a:lnL>
                    <a:lnR>
                      <a:noFill/>
                    </a:lnR>
                    <a:lnT>
                      <a:noFill/>
                    </a:lnT>
                    <a:lnB>
                      <a:noFill/>
                    </a:lnB>
                  </a:tcPr>
                </a:tc>
                <a:tc>
                  <a:txBody>
                    <a:bodyPr/>
                    <a:lstStyle/>
                    <a:p>
                      <a:pPr algn="ctr" fontAlgn="b"/>
                      <a:endParaRPr lang="en-US" sz="1400" b="1" i="0" u="none" strike="noStrike">
                        <a:effectLst/>
                        <a:latin typeface="Arial" panose="020B0604020202020204" pitchFamily="34" charset="0"/>
                      </a:endParaRPr>
                    </a:p>
                  </a:txBody>
                  <a:tcPr marL="9525" marR="9525" marT="9525" marB="0" anchor="b">
                    <a:lnL>
                      <a:noFill/>
                    </a:lnL>
                    <a:lnR>
                      <a:noFill/>
                    </a:lnR>
                    <a:lnT>
                      <a:noFill/>
                    </a:lnT>
                    <a:lnB>
                      <a:noFill/>
                    </a:lnB>
                  </a:tcPr>
                </a:tc>
                <a:tc>
                  <a:txBody>
                    <a:bodyPr/>
                    <a:lstStyle/>
                    <a:p>
                      <a:pPr algn="ctr" fontAlgn="b"/>
                      <a:endParaRPr lang="en-US" sz="1400" b="1" i="0" u="none" strike="noStrike">
                        <a:effectLst/>
                        <a:latin typeface="Arial" panose="020B0604020202020204" pitchFamily="34" charset="0"/>
                      </a:endParaRPr>
                    </a:p>
                  </a:txBody>
                  <a:tcPr marL="9525" marR="9525" marT="9525" marB="0" anchor="b">
                    <a:lnL>
                      <a:noFill/>
                    </a:lnL>
                    <a:lnR>
                      <a:noFill/>
                    </a:lnR>
                    <a:lnT>
                      <a:noFill/>
                    </a:lnT>
                    <a:lnB>
                      <a:noFill/>
                    </a:lnB>
                  </a:tcPr>
                </a:tc>
              </a:tr>
              <a:tr h="161925">
                <a:tc>
                  <a:txBody>
                    <a:bodyPr/>
                    <a:lstStyle/>
                    <a:p>
                      <a:pPr algn="l" fontAlgn="b"/>
                      <a:endParaRPr lang="en-US" sz="1000" b="0" i="0" u="none" strike="noStrike">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r>
                        <a:rPr lang="en-US" sz="1000" b="1" i="0" u="none" strike="noStrike">
                          <a:effectLst/>
                          <a:latin typeface="Arial" panose="020B0604020202020204" pitchFamily="34" charset="0"/>
                        </a:rPr>
                        <a:t>Electricity</a:t>
                      </a:r>
                    </a:p>
                  </a:txBody>
                  <a:tcPr marL="9525" marR="9525" marT="9525" marB="0" anchor="b">
                    <a:lnL>
                      <a:noFill/>
                    </a:lnL>
                    <a:lnR>
                      <a:noFill/>
                    </a:lnR>
                    <a:lnT>
                      <a:noFill/>
                    </a:lnT>
                    <a:lnB>
                      <a:noFill/>
                    </a:lnB>
                  </a:tcPr>
                </a:tc>
                <a:tc>
                  <a:txBody>
                    <a:bodyPr/>
                    <a:lstStyle/>
                    <a:p>
                      <a:pPr algn="l" fontAlgn="b"/>
                      <a:endParaRPr lang="en-US" sz="1000" b="1" i="0" u="none" strike="noStrike">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000" b="1" i="0" u="none" strike="noStrike">
                        <a:effectLst/>
                        <a:latin typeface="Arial" panose="020B0604020202020204" pitchFamily="34" charset="0"/>
                      </a:endParaRPr>
                    </a:p>
                  </a:txBody>
                  <a:tcPr marL="9525" marR="9525" marT="9525" marB="0" anchor="b">
                    <a:lnL>
                      <a:noFill/>
                    </a:lnL>
                    <a:lnR>
                      <a:noFill/>
                    </a:lnR>
                    <a:lnT>
                      <a:noFill/>
                    </a:lnT>
                    <a:lnB>
                      <a:noFill/>
                    </a:lnB>
                  </a:tcPr>
                </a:tc>
                <a:tc gridSpan="2">
                  <a:txBody>
                    <a:bodyPr/>
                    <a:lstStyle/>
                    <a:p>
                      <a:pPr algn="l" fontAlgn="b"/>
                      <a:r>
                        <a:rPr lang="en-US" sz="1000" b="1" i="0" u="none" strike="noStrike">
                          <a:effectLst/>
                          <a:latin typeface="Arial" panose="020B0604020202020204" pitchFamily="34" charset="0"/>
                        </a:rPr>
                        <a:t> $                  33,242.19 </a:t>
                      </a:r>
                    </a:p>
                  </a:txBody>
                  <a:tcPr marL="9525" marR="9525" marT="9525" marB="0" anchor="b">
                    <a:lnL>
                      <a:noFill/>
                    </a:lnL>
                    <a:lnR>
                      <a:noFill/>
                    </a:lnR>
                    <a:lnT>
                      <a:noFill/>
                    </a:lnT>
                    <a:lnB>
                      <a:noFill/>
                    </a:lnB>
                  </a:tcPr>
                </a:tc>
                <a:tc hMerge="1">
                  <a:txBody>
                    <a:bodyPr/>
                    <a:lstStyle/>
                    <a:p>
                      <a:endParaRPr lang="en-US"/>
                    </a:p>
                  </a:txBody>
                  <a:tcPr/>
                </a:tc>
                <a:tc>
                  <a:txBody>
                    <a:bodyPr/>
                    <a:lstStyle/>
                    <a:p>
                      <a:pPr algn="l" fontAlgn="b"/>
                      <a:endParaRPr lang="en-US" sz="1000" b="1" i="0" u="none" strike="noStrike">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9525" marR="9525" marT="9525" marB="0" anchor="b">
                    <a:lnL>
                      <a:noFill/>
                    </a:lnL>
                    <a:lnR>
                      <a:noFill/>
                    </a:lnR>
                    <a:lnT>
                      <a:noFill/>
                    </a:lnT>
                    <a:lnB>
                      <a:noFill/>
                    </a:lnB>
                  </a:tcPr>
                </a:tc>
              </a:tr>
              <a:tr h="161925">
                <a:tc>
                  <a:txBody>
                    <a:bodyPr/>
                    <a:lstStyle/>
                    <a:p>
                      <a:pPr algn="l" fontAlgn="b"/>
                      <a:endParaRPr lang="en-US" sz="1000" b="0" i="0" u="none" strike="noStrike">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9525" marR="9525" marT="9525" marB="0" anchor="b">
                    <a:lnL>
                      <a:noFill/>
                    </a:lnL>
                    <a:lnR>
                      <a:noFill/>
                    </a:lnR>
                    <a:lnT>
                      <a:noFill/>
                    </a:lnT>
                    <a:lnB>
                      <a:noFill/>
                    </a:lnB>
                  </a:tcPr>
                </a:tc>
                <a:tc gridSpan="2">
                  <a:txBody>
                    <a:bodyPr/>
                    <a:lstStyle/>
                    <a:p>
                      <a:pPr algn="l" fontAlgn="b"/>
                      <a:r>
                        <a:rPr lang="en-US" sz="1000" b="1" i="0" u="none" strike="noStrike">
                          <a:effectLst/>
                          <a:latin typeface="Arial" panose="020B0604020202020204" pitchFamily="34" charset="0"/>
                        </a:rPr>
                        <a:t>Water/Sewage</a:t>
                      </a:r>
                    </a:p>
                  </a:txBody>
                  <a:tcPr marL="9525" marR="9525" marT="9525" marB="0" anchor="b">
                    <a:lnL>
                      <a:noFill/>
                    </a:lnL>
                    <a:lnR>
                      <a:noFill/>
                    </a:lnR>
                    <a:lnT>
                      <a:noFill/>
                    </a:lnT>
                    <a:lnB>
                      <a:noFill/>
                    </a:lnB>
                  </a:tcPr>
                </a:tc>
                <a:tc hMerge="1">
                  <a:txBody>
                    <a:bodyPr/>
                    <a:lstStyle/>
                    <a:p>
                      <a:endParaRPr lang="en-US"/>
                    </a:p>
                  </a:txBody>
                  <a:tcPr/>
                </a:tc>
                <a:tc>
                  <a:txBody>
                    <a:bodyPr/>
                    <a:lstStyle/>
                    <a:p>
                      <a:pPr algn="l" fontAlgn="b"/>
                      <a:endParaRPr lang="en-US" sz="1000" b="1" i="0" u="none" strike="noStrike">
                        <a:effectLst/>
                        <a:latin typeface="Arial" panose="020B0604020202020204" pitchFamily="34" charset="0"/>
                      </a:endParaRPr>
                    </a:p>
                  </a:txBody>
                  <a:tcPr marL="9525" marR="9525" marT="9525" marB="0" anchor="b">
                    <a:lnL>
                      <a:noFill/>
                    </a:lnL>
                    <a:lnR>
                      <a:noFill/>
                    </a:lnR>
                    <a:lnT>
                      <a:noFill/>
                    </a:lnT>
                    <a:lnB>
                      <a:noFill/>
                    </a:lnB>
                  </a:tcPr>
                </a:tc>
                <a:tc gridSpan="2">
                  <a:txBody>
                    <a:bodyPr/>
                    <a:lstStyle/>
                    <a:p>
                      <a:pPr algn="l" fontAlgn="b"/>
                      <a:r>
                        <a:rPr lang="en-US" sz="1000" b="1" i="0" u="none" strike="noStrike">
                          <a:effectLst/>
                          <a:latin typeface="Arial" panose="020B0604020202020204" pitchFamily="34" charset="0"/>
                        </a:rPr>
                        <a:t> $                    4,372.24 </a:t>
                      </a:r>
                    </a:p>
                  </a:txBody>
                  <a:tcPr marL="9525" marR="9525" marT="9525" marB="0" anchor="b">
                    <a:lnL>
                      <a:noFill/>
                    </a:lnL>
                    <a:lnR>
                      <a:noFill/>
                    </a:lnR>
                    <a:lnT>
                      <a:noFill/>
                    </a:lnT>
                    <a:lnB>
                      <a:noFill/>
                    </a:lnB>
                  </a:tcPr>
                </a:tc>
                <a:tc hMerge="1">
                  <a:txBody>
                    <a:bodyPr/>
                    <a:lstStyle/>
                    <a:p>
                      <a:endParaRPr lang="en-US"/>
                    </a:p>
                  </a:txBody>
                  <a:tcPr/>
                </a:tc>
                <a:tc>
                  <a:txBody>
                    <a:bodyPr/>
                    <a:lstStyle/>
                    <a:p>
                      <a:pPr algn="l" fontAlgn="b"/>
                      <a:endParaRPr lang="en-US" sz="1000" b="1" i="0" u="none" strike="noStrike">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9525" marR="9525" marT="9525" marB="0" anchor="b">
                    <a:lnL>
                      <a:noFill/>
                    </a:lnL>
                    <a:lnR>
                      <a:noFill/>
                    </a:lnR>
                    <a:lnT>
                      <a:noFill/>
                    </a:lnT>
                    <a:lnB>
                      <a:noFill/>
                    </a:lnB>
                  </a:tcPr>
                </a:tc>
              </a:tr>
              <a:tr h="161925">
                <a:tc>
                  <a:txBody>
                    <a:bodyPr/>
                    <a:lstStyle/>
                    <a:p>
                      <a:pPr algn="l" fontAlgn="b"/>
                      <a:endParaRPr lang="en-US" sz="1000" b="0" i="0" u="none" strike="noStrike">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9525" marR="9525" marT="9525" marB="0" anchor="b">
                    <a:lnL>
                      <a:noFill/>
                    </a:lnL>
                    <a:lnR>
                      <a:noFill/>
                    </a:lnR>
                    <a:lnT>
                      <a:noFill/>
                    </a:lnT>
                    <a:lnB>
                      <a:noFill/>
                    </a:lnB>
                  </a:tcPr>
                </a:tc>
                <a:tc gridSpan="2">
                  <a:txBody>
                    <a:bodyPr/>
                    <a:lstStyle/>
                    <a:p>
                      <a:pPr algn="l" fontAlgn="b"/>
                      <a:r>
                        <a:rPr lang="en-US" sz="1000" b="1" i="0" u="none" strike="noStrike">
                          <a:effectLst/>
                          <a:latin typeface="Arial" panose="020B0604020202020204" pitchFamily="34" charset="0"/>
                        </a:rPr>
                        <a:t>Garbage Removal</a:t>
                      </a:r>
                    </a:p>
                  </a:txBody>
                  <a:tcPr marL="9525" marR="9525" marT="9525" marB="0" anchor="b">
                    <a:lnL>
                      <a:noFill/>
                    </a:lnL>
                    <a:lnR>
                      <a:noFill/>
                    </a:lnR>
                    <a:lnT>
                      <a:noFill/>
                    </a:lnT>
                    <a:lnB>
                      <a:noFill/>
                    </a:lnB>
                  </a:tcPr>
                </a:tc>
                <a:tc hMerge="1">
                  <a:txBody>
                    <a:bodyPr/>
                    <a:lstStyle/>
                    <a:p>
                      <a:endParaRPr lang="en-US"/>
                    </a:p>
                  </a:txBody>
                  <a:tcPr/>
                </a:tc>
                <a:tc>
                  <a:txBody>
                    <a:bodyPr/>
                    <a:lstStyle/>
                    <a:p>
                      <a:pPr algn="l" fontAlgn="b"/>
                      <a:endParaRPr lang="en-US" sz="1000" b="1" i="0" u="none" strike="noStrike">
                        <a:effectLst/>
                        <a:latin typeface="Arial" panose="020B0604020202020204" pitchFamily="34" charset="0"/>
                      </a:endParaRPr>
                    </a:p>
                  </a:txBody>
                  <a:tcPr marL="9525" marR="9525" marT="9525" marB="0" anchor="b">
                    <a:lnL>
                      <a:noFill/>
                    </a:lnL>
                    <a:lnR>
                      <a:noFill/>
                    </a:lnR>
                    <a:lnT>
                      <a:noFill/>
                    </a:lnT>
                    <a:lnB>
                      <a:noFill/>
                    </a:lnB>
                  </a:tcPr>
                </a:tc>
                <a:tc gridSpan="2">
                  <a:txBody>
                    <a:bodyPr/>
                    <a:lstStyle/>
                    <a:p>
                      <a:pPr algn="l" fontAlgn="b"/>
                      <a:r>
                        <a:rPr lang="en-US" sz="1000" b="1" i="0" u="none" strike="noStrike">
                          <a:effectLst/>
                          <a:latin typeface="Arial" panose="020B0604020202020204" pitchFamily="34" charset="0"/>
                        </a:rPr>
                        <a:t> $                    2,051.40 </a:t>
                      </a:r>
                    </a:p>
                  </a:txBody>
                  <a:tcPr marL="9525" marR="9525" marT="9525" marB="0" anchor="b">
                    <a:lnL>
                      <a:noFill/>
                    </a:lnL>
                    <a:lnR>
                      <a:noFill/>
                    </a:lnR>
                    <a:lnT>
                      <a:noFill/>
                    </a:lnT>
                    <a:lnB>
                      <a:noFill/>
                    </a:lnB>
                  </a:tcPr>
                </a:tc>
                <a:tc hMerge="1">
                  <a:txBody>
                    <a:bodyPr/>
                    <a:lstStyle/>
                    <a:p>
                      <a:endParaRPr lang="en-US"/>
                    </a:p>
                  </a:txBody>
                  <a:tcPr/>
                </a:tc>
                <a:tc>
                  <a:txBody>
                    <a:bodyPr/>
                    <a:lstStyle/>
                    <a:p>
                      <a:pPr algn="l" fontAlgn="b"/>
                      <a:endParaRPr lang="en-US" sz="1000" b="1" i="0" u="none" strike="noStrike">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9525" marR="9525" marT="9525" marB="0" anchor="b">
                    <a:lnL>
                      <a:noFill/>
                    </a:lnL>
                    <a:lnR>
                      <a:noFill/>
                    </a:lnR>
                    <a:lnT>
                      <a:noFill/>
                    </a:lnT>
                    <a:lnB>
                      <a:noFill/>
                    </a:lnB>
                  </a:tcPr>
                </a:tc>
              </a:tr>
              <a:tr h="161925">
                <a:tc>
                  <a:txBody>
                    <a:bodyPr/>
                    <a:lstStyle/>
                    <a:p>
                      <a:pPr algn="l" fontAlgn="b"/>
                      <a:endParaRPr lang="en-US" sz="1000" b="0" i="0" u="none" strike="noStrike">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9525" marR="9525" marT="9525" marB="0" anchor="b">
                    <a:lnL>
                      <a:noFill/>
                    </a:lnL>
                    <a:lnR>
                      <a:noFill/>
                    </a:lnR>
                    <a:lnT>
                      <a:noFill/>
                    </a:lnT>
                    <a:lnB>
                      <a:noFill/>
                    </a:lnB>
                  </a:tcPr>
                </a:tc>
                <a:tc gridSpan="2">
                  <a:txBody>
                    <a:bodyPr/>
                    <a:lstStyle/>
                    <a:p>
                      <a:pPr algn="l" fontAlgn="b"/>
                      <a:r>
                        <a:rPr lang="en-US" sz="1000" b="1" i="0" u="none" strike="noStrike">
                          <a:effectLst/>
                          <a:latin typeface="Arial" panose="020B0604020202020204" pitchFamily="34" charset="0"/>
                        </a:rPr>
                        <a:t>Snow Plowing</a:t>
                      </a:r>
                    </a:p>
                  </a:txBody>
                  <a:tcPr marL="9525" marR="9525" marT="9525" marB="0" anchor="b">
                    <a:lnL>
                      <a:noFill/>
                    </a:lnL>
                    <a:lnR>
                      <a:noFill/>
                    </a:lnR>
                    <a:lnT>
                      <a:noFill/>
                    </a:lnT>
                    <a:lnB>
                      <a:noFill/>
                    </a:lnB>
                  </a:tcPr>
                </a:tc>
                <a:tc hMerge="1">
                  <a:txBody>
                    <a:bodyPr/>
                    <a:lstStyle/>
                    <a:p>
                      <a:endParaRPr lang="en-US"/>
                    </a:p>
                  </a:txBody>
                  <a:tcPr/>
                </a:tc>
                <a:tc>
                  <a:txBody>
                    <a:bodyPr/>
                    <a:lstStyle/>
                    <a:p>
                      <a:pPr algn="l" fontAlgn="b"/>
                      <a:endParaRPr lang="en-US" sz="1000" b="1" i="0" u="none" strike="noStrike">
                        <a:effectLst/>
                        <a:latin typeface="Arial" panose="020B0604020202020204" pitchFamily="34" charset="0"/>
                      </a:endParaRPr>
                    </a:p>
                  </a:txBody>
                  <a:tcPr marL="9525" marR="9525" marT="9525" marB="0" anchor="b">
                    <a:lnL>
                      <a:noFill/>
                    </a:lnL>
                    <a:lnR>
                      <a:noFill/>
                    </a:lnR>
                    <a:lnT>
                      <a:noFill/>
                    </a:lnT>
                    <a:lnB>
                      <a:noFill/>
                    </a:lnB>
                  </a:tcPr>
                </a:tc>
                <a:tc gridSpan="2">
                  <a:txBody>
                    <a:bodyPr/>
                    <a:lstStyle/>
                    <a:p>
                      <a:pPr algn="l" fontAlgn="b"/>
                      <a:r>
                        <a:rPr lang="en-US" sz="1000" b="1" i="0" u="none" strike="noStrike">
                          <a:effectLst/>
                          <a:latin typeface="Arial" panose="020B0604020202020204" pitchFamily="34" charset="0"/>
                        </a:rPr>
                        <a:t> $                  11,664.72 </a:t>
                      </a:r>
                    </a:p>
                  </a:txBody>
                  <a:tcPr marL="9525" marR="9525" marT="9525" marB="0" anchor="b">
                    <a:lnL>
                      <a:noFill/>
                    </a:lnL>
                    <a:lnR>
                      <a:noFill/>
                    </a:lnR>
                    <a:lnT>
                      <a:noFill/>
                    </a:lnT>
                    <a:lnB>
                      <a:noFill/>
                    </a:lnB>
                  </a:tcPr>
                </a:tc>
                <a:tc hMerge="1">
                  <a:txBody>
                    <a:bodyPr/>
                    <a:lstStyle/>
                    <a:p>
                      <a:endParaRPr lang="en-US"/>
                    </a:p>
                  </a:txBody>
                  <a:tcPr/>
                </a:tc>
                <a:tc>
                  <a:txBody>
                    <a:bodyPr/>
                    <a:lstStyle/>
                    <a:p>
                      <a:pPr algn="l" fontAlgn="b"/>
                      <a:endParaRPr lang="en-US" sz="1000" b="1" i="0" u="none" strike="noStrike">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9525" marR="9525" marT="9525" marB="0" anchor="b">
                    <a:lnL>
                      <a:noFill/>
                    </a:lnL>
                    <a:lnR>
                      <a:noFill/>
                    </a:lnR>
                    <a:lnT>
                      <a:noFill/>
                    </a:lnT>
                    <a:lnB>
                      <a:noFill/>
                    </a:lnB>
                  </a:tcPr>
                </a:tc>
              </a:tr>
              <a:tr h="161925">
                <a:tc>
                  <a:txBody>
                    <a:bodyPr/>
                    <a:lstStyle/>
                    <a:p>
                      <a:pPr algn="l" fontAlgn="b"/>
                      <a:endParaRPr lang="en-US" sz="1000" b="0" i="0" u="none" strike="noStrike">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9525" marR="9525" marT="9525" marB="0" anchor="b">
                    <a:lnL>
                      <a:noFill/>
                    </a:lnL>
                    <a:lnR>
                      <a:noFill/>
                    </a:lnR>
                    <a:lnT>
                      <a:noFill/>
                    </a:lnT>
                    <a:lnB>
                      <a:noFill/>
                    </a:lnB>
                  </a:tcPr>
                </a:tc>
                <a:tc gridSpan="2">
                  <a:txBody>
                    <a:bodyPr/>
                    <a:lstStyle/>
                    <a:p>
                      <a:pPr algn="l" fontAlgn="b"/>
                      <a:r>
                        <a:rPr lang="en-US" sz="1000" b="1" i="0" u="none" strike="noStrike">
                          <a:effectLst/>
                          <a:latin typeface="Arial" panose="020B0604020202020204" pitchFamily="34" charset="0"/>
                        </a:rPr>
                        <a:t>Heating Fuel</a:t>
                      </a:r>
                    </a:p>
                  </a:txBody>
                  <a:tcPr marL="9525" marR="9525" marT="9525" marB="0" anchor="b">
                    <a:lnL>
                      <a:noFill/>
                    </a:lnL>
                    <a:lnR>
                      <a:noFill/>
                    </a:lnR>
                    <a:lnT>
                      <a:noFill/>
                    </a:lnT>
                    <a:lnB>
                      <a:noFill/>
                    </a:lnB>
                  </a:tcPr>
                </a:tc>
                <a:tc hMerge="1">
                  <a:txBody>
                    <a:bodyPr/>
                    <a:lstStyle/>
                    <a:p>
                      <a:endParaRPr lang="en-US"/>
                    </a:p>
                  </a:txBody>
                  <a:tcPr/>
                </a:tc>
                <a:tc>
                  <a:txBody>
                    <a:bodyPr/>
                    <a:lstStyle/>
                    <a:p>
                      <a:pPr algn="l" fontAlgn="b"/>
                      <a:endParaRPr lang="en-US" sz="1000" b="1" i="0" u="none" strike="noStrike">
                        <a:effectLst/>
                        <a:latin typeface="Arial" panose="020B0604020202020204" pitchFamily="34" charset="0"/>
                      </a:endParaRPr>
                    </a:p>
                  </a:txBody>
                  <a:tcPr marL="9525" marR="9525" marT="9525" marB="0" anchor="b">
                    <a:lnL>
                      <a:noFill/>
                    </a:lnL>
                    <a:lnR>
                      <a:noFill/>
                    </a:lnR>
                    <a:lnT>
                      <a:noFill/>
                    </a:lnT>
                    <a:lnB>
                      <a:noFill/>
                    </a:lnB>
                  </a:tcPr>
                </a:tc>
                <a:tc gridSpan="2">
                  <a:txBody>
                    <a:bodyPr/>
                    <a:lstStyle/>
                    <a:p>
                      <a:pPr algn="l" fontAlgn="b"/>
                      <a:r>
                        <a:rPr lang="en-US" sz="1000" b="1" i="0" u="none" strike="noStrike">
                          <a:effectLst/>
                          <a:latin typeface="Arial" panose="020B0604020202020204" pitchFamily="34" charset="0"/>
                        </a:rPr>
                        <a:t> $                             -   </a:t>
                      </a:r>
                    </a:p>
                  </a:txBody>
                  <a:tcPr marL="9525" marR="9525" marT="9525" marB="0" anchor="b">
                    <a:lnL>
                      <a:noFill/>
                    </a:lnL>
                    <a:lnR>
                      <a:noFill/>
                    </a:lnR>
                    <a:lnT>
                      <a:noFill/>
                    </a:lnT>
                    <a:lnB>
                      <a:noFill/>
                    </a:lnB>
                  </a:tcPr>
                </a:tc>
                <a:tc hMerge="1">
                  <a:txBody>
                    <a:bodyPr/>
                    <a:lstStyle/>
                    <a:p>
                      <a:endParaRPr lang="en-US"/>
                    </a:p>
                  </a:txBody>
                  <a:tcPr/>
                </a:tc>
                <a:tc>
                  <a:txBody>
                    <a:bodyPr/>
                    <a:lstStyle/>
                    <a:p>
                      <a:pPr algn="l" fontAlgn="b"/>
                      <a:endParaRPr lang="en-US" sz="1000" b="1" i="0" u="none" strike="noStrike">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9525" marR="9525" marT="9525" marB="0" anchor="b">
                    <a:lnL>
                      <a:noFill/>
                    </a:lnL>
                    <a:lnR>
                      <a:noFill/>
                    </a:lnR>
                    <a:lnT>
                      <a:noFill/>
                    </a:lnT>
                    <a:lnB>
                      <a:noFill/>
                    </a:lnB>
                  </a:tcPr>
                </a:tc>
              </a:tr>
              <a:tr h="161925">
                <a:tc>
                  <a:txBody>
                    <a:bodyPr/>
                    <a:lstStyle/>
                    <a:p>
                      <a:pPr algn="l" fontAlgn="b"/>
                      <a:endParaRPr lang="en-US" sz="1000" b="0" i="0" u="none" strike="noStrike">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9525" marR="9525" marT="9525" marB="0" anchor="b">
                    <a:lnL>
                      <a:noFill/>
                    </a:lnL>
                    <a:lnR>
                      <a:noFill/>
                    </a:lnR>
                    <a:lnT>
                      <a:noFill/>
                    </a:lnT>
                    <a:lnB>
                      <a:noFill/>
                    </a:lnB>
                  </a:tcPr>
                </a:tc>
                <a:tc gridSpan="2">
                  <a:txBody>
                    <a:bodyPr/>
                    <a:lstStyle/>
                    <a:p>
                      <a:pPr algn="l" fontAlgn="b"/>
                      <a:r>
                        <a:rPr lang="en-US" sz="1000" b="1" i="0" u="none" strike="noStrike">
                          <a:effectLst/>
                          <a:latin typeface="Arial" panose="020B0604020202020204" pitchFamily="34" charset="0"/>
                        </a:rPr>
                        <a:t>Natural Gas</a:t>
                      </a:r>
                    </a:p>
                  </a:txBody>
                  <a:tcPr marL="9525" marR="9525" marT="9525" marB="0" anchor="b">
                    <a:lnL>
                      <a:noFill/>
                    </a:lnL>
                    <a:lnR>
                      <a:noFill/>
                    </a:lnR>
                    <a:lnT>
                      <a:noFill/>
                    </a:lnT>
                    <a:lnB>
                      <a:noFill/>
                    </a:lnB>
                  </a:tcPr>
                </a:tc>
                <a:tc hMerge="1">
                  <a:txBody>
                    <a:bodyPr/>
                    <a:lstStyle/>
                    <a:p>
                      <a:endParaRPr lang="en-US"/>
                    </a:p>
                  </a:txBody>
                  <a:tcPr/>
                </a:tc>
                <a:tc>
                  <a:txBody>
                    <a:bodyPr/>
                    <a:lstStyle/>
                    <a:p>
                      <a:pPr algn="l" fontAlgn="b"/>
                      <a:endParaRPr lang="en-US" sz="1000" b="1" i="0" u="none" strike="noStrike">
                        <a:effectLst/>
                        <a:latin typeface="Arial" panose="020B0604020202020204" pitchFamily="34" charset="0"/>
                      </a:endParaRPr>
                    </a:p>
                  </a:txBody>
                  <a:tcPr marL="9525" marR="9525" marT="9525" marB="0" anchor="b">
                    <a:lnL>
                      <a:noFill/>
                    </a:lnL>
                    <a:lnR>
                      <a:noFill/>
                    </a:lnR>
                    <a:lnT>
                      <a:noFill/>
                    </a:lnT>
                    <a:lnB>
                      <a:noFill/>
                    </a:lnB>
                  </a:tcPr>
                </a:tc>
                <a:tc gridSpan="2">
                  <a:txBody>
                    <a:bodyPr/>
                    <a:lstStyle/>
                    <a:p>
                      <a:pPr algn="l" fontAlgn="b"/>
                      <a:r>
                        <a:rPr lang="en-US" sz="1000" b="1" i="0" u="none" strike="noStrike">
                          <a:effectLst/>
                          <a:latin typeface="Arial" panose="020B0604020202020204" pitchFamily="34" charset="0"/>
                        </a:rPr>
                        <a:t> $                  35,838.23 </a:t>
                      </a:r>
                    </a:p>
                  </a:txBody>
                  <a:tcPr marL="9525" marR="9525" marT="9525" marB="0" anchor="b">
                    <a:lnL>
                      <a:noFill/>
                    </a:lnL>
                    <a:lnR>
                      <a:noFill/>
                    </a:lnR>
                    <a:lnT>
                      <a:noFill/>
                    </a:lnT>
                    <a:lnB>
                      <a:noFill/>
                    </a:lnB>
                  </a:tcPr>
                </a:tc>
                <a:tc hMerge="1">
                  <a:txBody>
                    <a:bodyPr/>
                    <a:lstStyle/>
                    <a:p>
                      <a:endParaRPr lang="en-US"/>
                    </a:p>
                  </a:txBody>
                  <a:tcPr/>
                </a:tc>
                <a:tc>
                  <a:txBody>
                    <a:bodyPr/>
                    <a:lstStyle/>
                    <a:p>
                      <a:pPr algn="l" fontAlgn="b"/>
                      <a:endParaRPr lang="en-US" sz="1000" b="1" i="0" u="none" strike="noStrike">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9525" marR="9525" marT="9525" marB="0" anchor="b">
                    <a:lnL>
                      <a:noFill/>
                    </a:lnL>
                    <a:lnR>
                      <a:noFill/>
                    </a:lnR>
                    <a:lnT>
                      <a:noFill/>
                    </a:lnT>
                    <a:lnB>
                      <a:noFill/>
                    </a:lnB>
                  </a:tcPr>
                </a:tc>
              </a:tr>
              <a:tr h="161925">
                <a:tc>
                  <a:txBody>
                    <a:bodyPr/>
                    <a:lstStyle/>
                    <a:p>
                      <a:pPr algn="l" fontAlgn="b"/>
                      <a:endParaRPr lang="en-US" sz="1000" b="0" i="0" u="none" strike="noStrike">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9525" marR="9525" marT="9525" marB="0" anchor="b">
                    <a:lnL>
                      <a:noFill/>
                    </a:lnL>
                    <a:lnR>
                      <a:noFill/>
                    </a:lnR>
                    <a:lnT>
                      <a:noFill/>
                    </a:lnT>
                    <a:lnB>
                      <a:noFill/>
                    </a:lnB>
                  </a:tcPr>
                </a:tc>
                <a:tc gridSpan="3">
                  <a:txBody>
                    <a:bodyPr/>
                    <a:lstStyle/>
                    <a:p>
                      <a:pPr algn="l" fontAlgn="b"/>
                      <a:r>
                        <a:rPr lang="en-US" sz="1000" b="1" i="0" u="none" strike="noStrike">
                          <a:effectLst/>
                          <a:latin typeface="Arial" panose="020B0604020202020204" pitchFamily="34" charset="0"/>
                        </a:rPr>
                        <a:t>Cleaning Supplies/Services</a:t>
                      </a:r>
                    </a:p>
                  </a:txBody>
                  <a:tcPr marL="9525" marR="9525" marT="9525" marB="0" anchor="b">
                    <a:lnL>
                      <a:noFill/>
                    </a:lnL>
                    <a:lnR>
                      <a:noFill/>
                    </a:lnR>
                    <a:lnT>
                      <a:noFill/>
                    </a:lnT>
                    <a:lnB>
                      <a:noFill/>
                    </a:lnB>
                  </a:tcPr>
                </a:tc>
                <a:tc hMerge="1">
                  <a:txBody>
                    <a:bodyPr/>
                    <a:lstStyle/>
                    <a:p>
                      <a:endParaRPr lang="en-US"/>
                    </a:p>
                  </a:txBody>
                  <a:tcPr/>
                </a:tc>
                <a:tc hMerge="1">
                  <a:txBody>
                    <a:bodyPr/>
                    <a:lstStyle/>
                    <a:p>
                      <a:endParaRPr lang="en-US"/>
                    </a:p>
                  </a:txBody>
                  <a:tcPr/>
                </a:tc>
                <a:tc gridSpan="2">
                  <a:txBody>
                    <a:bodyPr/>
                    <a:lstStyle/>
                    <a:p>
                      <a:pPr algn="l" fontAlgn="b"/>
                      <a:r>
                        <a:rPr lang="en-US" sz="1000" b="1" i="0" u="none" strike="noStrike">
                          <a:effectLst/>
                          <a:latin typeface="Arial" panose="020B0604020202020204" pitchFamily="34" charset="0"/>
                        </a:rPr>
                        <a:t> $                    8,933.47 </a:t>
                      </a:r>
                    </a:p>
                  </a:txBody>
                  <a:tcPr marL="9525" marR="9525" marT="9525" marB="0" anchor="b">
                    <a:lnL>
                      <a:noFill/>
                    </a:lnL>
                    <a:lnR>
                      <a:noFill/>
                    </a:lnR>
                    <a:lnT>
                      <a:noFill/>
                    </a:lnT>
                    <a:lnB>
                      <a:noFill/>
                    </a:lnB>
                  </a:tcPr>
                </a:tc>
                <a:tc hMerge="1">
                  <a:txBody>
                    <a:bodyPr/>
                    <a:lstStyle/>
                    <a:p>
                      <a:endParaRPr lang="en-US"/>
                    </a:p>
                  </a:txBody>
                  <a:tcPr/>
                </a:tc>
                <a:tc>
                  <a:txBody>
                    <a:bodyPr/>
                    <a:lstStyle/>
                    <a:p>
                      <a:pPr algn="l" fontAlgn="b"/>
                      <a:endParaRPr lang="en-US" sz="1000" b="1" i="0" u="none" strike="noStrike">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9525" marR="9525" marT="9525" marB="0" anchor="b">
                    <a:lnL>
                      <a:noFill/>
                    </a:lnL>
                    <a:lnR>
                      <a:noFill/>
                    </a:lnR>
                    <a:lnT>
                      <a:noFill/>
                    </a:lnT>
                    <a:lnB>
                      <a:noFill/>
                    </a:lnB>
                  </a:tcPr>
                </a:tc>
              </a:tr>
              <a:tr h="161925">
                <a:tc>
                  <a:txBody>
                    <a:bodyPr/>
                    <a:lstStyle/>
                    <a:p>
                      <a:pPr algn="l" fontAlgn="b"/>
                      <a:endParaRPr lang="en-US" sz="1000" b="0" i="0" u="none" strike="noStrike">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9525" marR="9525" marT="9525" marB="0" anchor="b">
                    <a:lnL>
                      <a:noFill/>
                    </a:lnL>
                    <a:lnR>
                      <a:noFill/>
                    </a:lnR>
                    <a:lnT>
                      <a:noFill/>
                    </a:lnT>
                    <a:lnB>
                      <a:noFill/>
                    </a:lnB>
                  </a:tcPr>
                </a:tc>
                <a:tc gridSpan="3">
                  <a:txBody>
                    <a:bodyPr/>
                    <a:lstStyle/>
                    <a:p>
                      <a:pPr algn="l" fontAlgn="b"/>
                      <a:r>
                        <a:rPr lang="en-US" sz="1000" b="1" i="0" u="none" strike="noStrike">
                          <a:effectLst/>
                          <a:latin typeface="Arial" panose="020B0604020202020204" pitchFamily="34" charset="0"/>
                        </a:rPr>
                        <a:t>Minor Repairs/Renovations</a:t>
                      </a:r>
                    </a:p>
                  </a:txBody>
                  <a:tcPr marL="9525" marR="9525" marT="9525" marB="0" anchor="b">
                    <a:lnL>
                      <a:noFill/>
                    </a:lnL>
                    <a:lnR>
                      <a:noFill/>
                    </a:lnR>
                    <a:lnT>
                      <a:noFill/>
                    </a:lnT>
                    <a:lnB>
                      <a:noFill/>
                    </a:lnB>
                  </a:tcPr>
                </a:tc>
                <a:tc hMerge="1">
                  <a:txBody>
                    <a:bodyPr/>
                    <a:lstStyle/>
                    <a:p>
                      <a:endParaRPr lang="en-US"/>
                    </a:p>
                  </a:txBody>
                  <a:tcPr/>
                </a:tc>
                <a:tc hMerge="1">
                  <a:txBody>
                    <a:bodyPr/>
                    <a:lstStyle/>
                    <a:p>
                      <a:endParaRPr lang="en-US"/>
                    </a:p>
                  </a:txBody>
                  <a:tcPr/>
                </a:tc>
                <a:tc gridSpan="2">
                  <a:txBody>
                    <a:bodyPr/>
                    <a:lstStyle/>
                    <a:p>
                      <a:pPr algn="l" fontAlgn="b"/>
                      <a:r>
                        <a:rPr lang="en-US" sz="1000" b="1" i="0" u="none" strike="noStrike">
                          <a:effectLst/>
                          <a:latin typeface="Arial" panose="020B0604020202020204" pitchFamily="34" charset="0"/>
                        </a:rPr>
                        <a:t> $                  11,898.71 </a:t>
                      </a:r>
                    </a:p>
                  </a:txBody>
                  <a:tcPr marL="9525" marR="9525" marT="9525" marB="0" anchor="b">
                    <a:lnL>
                      <a:noFill/>
                    </a:lnL>
                    <a:lnR>
                      <a:noFill/>
                    </a:lnR>
                    <a:lnT>
                      <a:noFill/>
                    </a:lnT>
                    <a:lnB>
                      <a:noFill/>
                    </a:lnB>
                  </a:tcPr>
                </a:tc>
                <a:tc hMerge="1">
                  <a:txBody>
                    <a:bodyPr/>
                    <a:lstStyle/>
                    <a:p>
                      <a:endParaRPr lang="en-US"/>
                    </a:p>
                  </a:txBody>
                  <a:tcPr/>
                </a:tc>
                <a:tc>
                  <a:txBody>
                    <a:bodyPr/>
                    <a:lstStyle/>
                    <a:p>
                      <a:pPr algn="l" fontAlgn="b"/>
                      <a:endParaRPr lang="en-US" sz="1000" b="1" i="0" u="none" strike="noStrike">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9525" marR="9525" marT="9525" marB="0" anchor="b">
                    <a:lnL>
                      <a:noFill/>
                    </a:lnL>
                    <a:lnR>
                      <a:noFill/>
                    </a:lnR>
                    <a:lnT>
                      <a:noFill/>
                    </a:lnT>
                    <a:lnB>
                      <a:noFill/>
                    </a:lnB>
                  </a:tcPr>
                </a:tc>
              </a:tr>
              <a:tr h="161925">
                <a:tc>
                  <a:txBody>
                    <a:bodyPr/>
                    <a:lstStyle/>
                    <a:p>
                      <a:pPr algn="l" fontAlgn="b"/>
                      <a:endParaRPr lang="en-US" sz="1000" b="0" i="0" u="none" strike="noStrike">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r>
                        <a:rPr lang="en-US" sz="1000" b="1" i="0" u="none" strike="noStrike">
                          <a:effectLst/>
                          <a:latin typeface="Arial" panose="020B0604020202020204" pitchFamily="34" charset="0"/>
                        </a:rPr>
                        <a:t>Total</a:t>
                      </a:r>
                    </a:p>
                  </a:txBody>
                  <a:tcPr marL="9525" marR="9525" marT="9525" marB="0" anchor="b">
                    <a:lnL>
                      <a:noFill/>
                    </a:lnL>
                    <a:lnR>
                      <a:noFill/>
                    </a:lnR>
                    <a:lnT>
                      <a:noFill/>
                    </a:lnT>
                    <a:lnB>
                      <a:noFill/>
                    </a:lnB>
                  </a:tcPr>
                </a:tc>
                <a:tc>
                  <a:txBody>
                    <a:bodyPr/>
                    <a:lstStyle/>
                    <a:p>
                      <a:pPr algn="l" fontAlgn="b"/>
                      <a:endParaRPr lang="en-US" sz="1000" b="1" i="0" u="none" strike="noStrike">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000" b="1" i="0" u="none" strike="noStrike">
                        <a:effectLst/>
                        <a:latin typeface="Arial" panose="020B0604020202020204" pitchFamily="34" charset="0"/>
                      </a:endParaRPr>
                    </a:p>
                  </a:txBody>
                  <a:tcPr marL="9525" marR="9525" marT="9525" marB="0" anchor="b">
                    <a:lnL>
                      <a:noFill/>
                    </a:lnL>
                    <a:lnR>
                      <a:noFill/>
                    </a:lnR>
                    <a:lnT>
                      <a:noFill/>
                    </a:lnT>
                    <a:lnB>
                      <a:noFill/>
                    </a:lnB>
                  </a:tcPr>
                </a:tc>
                <a:tc gridSpan="2">
                  <a:txBody>
                    <a:bodyPr/>
                    <a:lstStyle/>
                    <a:p>
                      <a:pPr algn="l" fontAlgn="b"/>
                      <a:r>
                        <a:rPr lang="en-US" sz="1000" b="1" i="0" u="none" strike="noStrike">
                          <a:effectLst/>
                          <a:latin typeface="Arial" panose="020B0604020202020204" pitchFamily="34" charset="0"/>
                        </a:rPr>
                        <a:t> $                108,000.96 </a:t>
                      </a:r>
                    </a:p>
                  </a:txBody>
                  <a:tcPr marL="9525" marR="9525" marT="9525" marB="0" anchor="b">
                    <a:lnL>
                      <a:noFill/>
                    </a:lnL>
                    <a:lnR>
                      <a:noFill/>
                    </a:lnR>
                    <a:lnT>
                      <a:noFill/>
                    </a:lnT>
                    <a:lnB>
                      <a:noFill/>
                    </a:lnB>
                  </a:tcPr>
                </a:tc>
                <a:tc hMerge="1">
                  <a:txBody>
                    <a:bodyPr/>
                    <a:lstStyle/>
                    <a:p>
                      <a:endParaRPr lang="en-US"/>
                    </a:p>
                  </a:txBody>
                  <a:tcPr/>
                </a:tc>
                <a:tc>
                  <a:txBody>
                    <a:bodyPr/>
                    <a:lstStyle/>
                    <a:p>
                      <a:pPr algn="l" fontAlgn="b"/>
                      <a:endParaRPr lang="en-US" sz="1000" b="1" i="0" u="none" strike="noStrike">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9525" marR="9525" marT="9525" marB="0" anchor="b">
                    <a:lnL>
                      <a:noFill/>
                    </a:lnL>
                    <a:lnR>
                      <a:noFill/>
                    </a:lnR>
                    <a:lnT>
                      <a:noFill/>
                    </a:lnT>
                    <a:lnB>
                      <a:noFill/>
                    </a:lnB>
                  </a:tcPr>
                </a:tc>
              </a:tr>
              <a:tr h="161925">
                <a:tc>
                  <a:txBody>
                    <a:bodyPr/>
                    <a:lstStyle/>
                    <a:p>
                      <a:pPr algn="l" fontAlgn="b"/>
                      <a:endParaRPr lang="en-US" sz="1000" b="0" i="0" u="none" strike="noStrike">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9525" marR="9525" marT="9525" marB="0" anchor="b">
                    <a:lnL>
                      <a:noFill/>
                    </a:lnL>
                    <a:lnR>
                      <a:noFill/>
                    </a:lnR>
                    <a:lnT>
                      <a:noFill/>
                    </a:lnT>
                    <a:lnB>
                      <a:noFill/>
                    </a:lnB>
                  </a:tcPr>
                </a:tc>
              </a:tr>
              <a:tr h="161925">
                <a:tc>
                  <a:txBody>
                    <a:bodyPr/>
                    <a:lstStyle/>
                    <a:p>
                      <a:pPr algn="l" fontAlgn="b"/>
                      <a:endParaRPr lang="en-US" sz="1000" b="0" i="0" u="none" strike="noStrike">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9525" marR="9525" marT="9525" marB="0" anchor="b">
                    <a:lnL>
                      <a:noFill/>
                    </a:lnL>
                    <a:lnR>
                      <a:noFill/>
                    </a:lnR>
                    <a:lnT>
                      <a:noFill/>
                    </a:lnT>
                    <a:lnB>
                      <a:noFill/>
                    </a:lnB>
                  </a:tcPr>
                </a:tc>
                <a:tc gridSpan="4">
                  <a:txBody>
                    <a:bodyPr/>
                    <a:lstStyle/>
                    <a:p>
                      <a:pPr algn="l" fontAlgn="b"/>
                      <a:r>
                        <a:rPr lang="en-US" sz="1000" b="1" i="0" u="none" strike="noStrike">
                          <a:effectLst/>
                          <a:latin typeface="Arial" panose="020B0604020202020204" pitchFamily="34" charset="0"/>
                        </a:rPr>
                        <a:t>Operational Costs Per Square Meter</a:t>
                      </a:r>
                    </a:p>
                  </a:txBody>
                  <a:tcPr marL="9525" marR="9525" marT="9525"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1000" b="1" i="0" u="none" strike="noStrike">
                          <a:effectLst/>
                          <a:latin typeface="Arial" panose="020B0604020202020204" pitchFamily="34" charset="0"/>
                        </a:rPr>
                        <a:t> $     26.12 </a:t>
                      </a:r>
                    </a:p>
                  </a:txBody>
                  <a:tcPr marL="9525" marR="9525" marT="9525" marB="0" anchor="b">
                    <a:lnL>
                      <a:noFill/>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9525" marR="9525" marT="9525" marB="0" anchor="b">
                    <a:lnL>
                      <a:noFill/>
                    </a:lnL>
                    <a:lnR>
                      <a:noFill/>
                    </a:lnR>
                    <a:lnT>
                      <a:noFill/>
                    </a:lnT>
                    <a:lnB>
                      <a:noFill/>
                    </a:lnB>
                  </a:tcPr>
                </a:tc>
              </a:tr>
              <a:tr h="161925">
                <a:tc>
                  <a:txBody>
                    <a:bodyPr/>
                    <a:lstStyle/>
                    <a:p>
                      <a:pPr algn="l" fontAlgn="b"/>
                      <a:endParaRPr lang="en-US" sz="1000" b="0" i="0" u="none" strike="noStrike">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r>
                        <a:rPr lang="en-US" sz="1000" b="0" i="0" u="none" strike="noStrike">
                          <a:effectLst/>
                          <a:latin typeface="Arial" panose="020B0604020202020204" pitchFamily="34" charset="0"/>
                        </a:rPr>
                        <a:t>Based on:</a:t>
                      </a:r>
                    </a:p>
                  </a:txBody>
                  <a:tcPr marL="9525" marR="9525" marT="9525" marB="0" anchor="b">
                    <a:lnL>
                      <a:noFill/>
                    </a:lnL>
                    <a:lnR>
                      <a:noFill/>
                    </a:lnR>
                    <a:lnT>
                      <a:noFill/>
                    </a:lnT>
                    <a:lnB>
                      <a:noFill/>
                    </a:lnB>
                  </a:tcPr>
                </a:tc>
                <a:tc>
                  <a:txBody>
                    <a:bodyPr/>
                    <a:lstStyle/>
                    <a:p>
                      <a:pPr algn="r" fontAlgn="b"/>
                      <a:r>
                        <a:rPr lang="en-US" sz="1000" b="0" i="0" u="none" strike="noStrike">
                          <a:effectLst/>
                          <a:latin typeface="Arial" panose="020B0604020202020204" pitchFamily="34" charset="0"/>
                        </a:rPr>
                        <a:t>4135</a:t>
                      </a:r>
                    </a:p>
                  </a:txBody>
                  <a:tcPr marL="9525" marR="9525" marT="9525" marB="0" anchor="b">
                    <a:lnL>
                      <a:noFill/>
                    </a:lnL>
                    <a:lnR>
                      <a:noFill/>
                    </a:lnR>
                    <a:lnT>
                      <a:noFill/>
                    </a:lnT>
                    <a:lnB>
                      <a:noFill/>
                    </a:lnB>
                  </a:tcPr>
                </a:tc>
                <a:tc>
                  <a:txBody>
                    <a:bodyPr/>
                    <a:lstStyle/>
                    <a:p>
                      <a:pPr algn="l" fontAlgn="b"/>
                      <a:r>
                        <a:rPr lang="en-US" sz="1000" b="0" i="0" u="none" strike="noStrike">
                          <a:effectLst/>
                          <a:latin typeface="Arial" panose="020B0604020202020204" pitchFamily="34" charset="0"/>
                        </a:rPr>
                        <a:t>Sq Meters</a:t>
                      </a:r>
                    </a:p>
                  </a:txBody>
                  <a:tcPr marL="9525" marR="9525" marT="9525" marB="0" anchor="b">
                    <a:lnL>
                      <a:noFill/>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000" b="1" i="0" u="none" strike="noStrike">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9525" marR="9525" marT="9525" marB="0" anchor="b">
                    <a:lnL>
                      <a:noFill/>
                    </a:lnL>
                    <a:lnR>
                      <a:noFill/>
                    </a:lnR>
                    <a:lnT>
                      <a:noFill/>
                    </a:lnT>
                    <a:lnB>
                      <a:noFill/>
                    </a:lnB>
                  </a:tcPr>
                </a:tc>
              </a:tr>
              <a:tr h="161925">
                <a:tc>
                  <a:txBody>
                    <a:bodyPr/>
                    <a:lstStyle/>
                    <a:p>
                      <a:pPr algn="l" fontAlgn="b"/>
                      <a:endParaRPr lang="en-US" sz="1000" b="0" i="0" u="none" strike="noStrike">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9525" marR="9525" marT="9525" marB="0" anchor="b">
                    <a:lnL>
                      <a:noFill/>
                    </a:lnL>
                    <a:lnR>
                      <a:noFill/>
                    </a:lnR>
                    <a:lnT>
                      <a:noFill/>
                    </a:lnT>
                    <a:lnB>
                      <a:noFill/>
                    </a:lnB>
                  </a:tcPr>
                </a:tc>
              </a:tr>
              <a:tr h="161925">
                <a:tc>
                  <a:txBody>
                    <a:bodyPr/>
                    <a:lstStyle/>
                    <a:p>
                      <a:pPr algn="l" fontAlgn="b"/>
                      <a:endParaRPr lang="en-US" sz="1000" b="0" i="0" u="none" strike="noStrike">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9525" marR="9525" marT="9525" marB="0" anchor="b">
                    <a:lnL>
                      <a:noFill/>
                    </a:lnL>
                    <a:lnR>
                      <a:noFill/>
                    </a:lnR>
                    <a:lnT>
                      <a:noFill/>
                    </a:lnT>
                    <a:lnB>
                      <a:noFill/>
                    </a:lnB>
                  </a:tcPr>
                </a:tc>
                <a:tc gridSpan="3">
                  <a:txBody>
                    <a:bodyPr/>
                    <a:lstStyle/>
                    <a:p>
                      <a:pPr algn="l" fontAlgn="b"/>
                      <a:r>
                        <a:rPr lang="en-US" sz="1000" b="1" i="0" u="none" strike="noStrike">
                          <a:effectLst/>
                          <a:latin typeface="Arial" panose="020B0604020202020204" pitchFamily="34" charset="0"/>
                        </a:rPr>
                        <a:t>Operational Costs Per Student</a:t>
                      </a:r>
                    </a:p>
                  </a:txBody>
                  <a:tcPr marL="9525" marR="9525" marT="9525" marB="0" anchor="b">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l" fontAlgn="b"/>
                      <a:endParaRPr lang="en-US" sz="1000" b="0" i="0" u="none" strike="noStrike">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r>
                        <a:rPr lang="en-US" sz="1000" b="1" i="0" u="none" strike="noStrike">
                          <a:effectLst/>
                          <a:latin typeface="Arial" panose="020B0604020202020204" pitchFamily="34" charset="0"/>
                        </a:rPr>
                        <a:t> $    264.71 </a:t>
                      </a:r>
                    </a:p>
                  </a:txBody>
                  <a:tcPr marL="9525" marR="9525" marT="9525" marB="0" anchor="b">
                    <a:lnL>
                      <a:noFill/>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9525" marR="9525" marT="9525" marB="0" anchor="b">
                    <a:lnL>
                      <a:noFill/>
                    </a:lnL>
                    <a:lnR>
                      <a:noFill/>
                    </a:lnR>
                    <a:lnT>
                      <a:noFill/>
                    </a:lnT>
                    <a:lnB>
                      <a:noFill/>
                    </a:lnB>
                  </a:tcPr>
                </a:tc>
              </a:tr>
              <a:tr h="161925">
                <a:tc>
                  <a:txBody>
                    <a:bodyPr/>
                    <a:lstStyle/>
                    <a:p>
                      <a:pPr algn="l" fontAlgn="b"/>
                      <a:endParaRPr lang="en-US" sz="1000" b="0" i="0" u="none" strike="noStrike">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r>
                        <a:rPr lang="en-US" sz="1000" b="0" i="0" u="none" strike="noStrike">
                          <a:effectLst/>
                          <a:latin typeface="Arial" panose="020B0604020202020204" pitchFamily="34" charset="0"/>
                        </a:rPr>
                        <a:t>Based on:</a:t>
                      </a:r>
                    </a:p>
                  </a:txBody>
                  <a:tcPr marL="9525" marR="9525" marT="9525" marB="0" anchor="b">
                    <a:lnL>
                      <a:noFill/>
                    </a:lnL>
                    <a:lnR>
                      <a:noFill/>
                    </a:lnR>
                    <a:lnT>
                      <a:noFill/>
                    </a:lnT>
                    <a:lnB>
                      <a:noFill/>
                    </a:lnB>
                  </a:tcPr>
                </a:tc>
                <a:tc>
                  <a:txBody>
                    <a:bodyPr/>
                    <a:lstStyle/>
                    <a:p>
                      <a:pPr algn="r" fontAlgn="b"/>
                      <a:r>
                        <a:rPr lang="en-US" sz="1000" b="0" i="0" u="none" strike="noStrike">
                          <a:effectLst/>
                          <a:latin typeface="Arial" panose="020B0604020202020204" pitchFamily="34" charset="0"/>
                        </a:rPr>
                        <a:t>408</a:t>
                      </a:r>
                    </a:p>
                  </a:txBody>
                  <a:tcPr marL="9525" marR="9525" marT="9525" marB="0" anchor="b">
                    <a:lnL>
                      <a:noFill/>
                    </a:lnL>
                    <a:lnR>
                      <a:noFill/>
                    </a:lnR>
                    <a:lnT>
                      <a:noFill/>
                    </a:lnT>
                    <a:lnB>
                      <a:noFill/>
                    </a:lnB>
                  </a:tcPr>
                </a:tc>
                <a:tc>
                  <a:txBody>
                    <a:bodyPr/>
                    <a:lstStyle/>
                    <a:p>
                      <a:pPr algn="l" fontAlgn="b"/>
                      <a:r>
                        <a:rPr lang="en-US" sz="1000" b="0" i="0" u="none" strike="noStrike">
                          <a:effectLst/>
                          <a:latin typeface="Arial" panose="020B0604020202020204" pitchFamily="34" charset="0"/>
                        </a:rPr>
                        <a:t>Enrollment</a:t>
                      </a:r>
                    </a:p>
                  </a:txBody>
                  <a:tcPr marL="9525" marR="9525" marT="9525" marB="0" anchor="b">
                    <a:lnL>
                      <a:noFill/>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000" b="1" i="0" u="none" strike="noStrike">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000" b="1" i="0" u="none" strike="noStrike">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000" b="0" i="0" u="none" strike="noStrike" dirty="0">
                        <a:effectLst/>
                        <a:latin typeface="Arial" panose="020B0604020202020204" pitchFamily="34" charset="0"/>
                      </a:endParaRPr>
                    </a:p>
                  </a:txBody>
                  <a:tcPr marL="9525" marR="9525" marT="9525" marB="0" anchor="b">
                    <a:lnL>
                      <a:noFill/>
                    </a:lnL>
                    <a:lnR>
                      <a:noFill/>
                    </a:lnR>
                    <a:lnT>
                      <a:noFill/>
                    </a:lnT>
                    <a:lnB>
                      <a:noFill/>
                    </a:lnB>
                  </a:tcPr>
                </a:tc>
              </a:tr>
            </a:tbl>
          </a:graphicData>
        </a:graphic>
      </p:graphicFrame>
    </p:spTree>
    <p:extLst>
      <p:ext uri="{BB962C8B-B14F-4D97-AF65-F5344CB8AC3E}">
        <p14:creationId xmlns:p14="http://schemas.microsoft.com/office/powerpoint/2010/main" val="33603984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9664336" cy="1325563"/>
          </a:xfrm>
          <a:solidFill>
            <a:srgbClr val="B0953A"/>
          </a:solidFill>
        </p:spPr>
        <p:style>
          <a:lnRef idx="2">
            <a:schemeClr val="accent4">
              <a:shade val="50000"/>
            </a:schemeClr>
          </a:lnRef>
          <a:fillRef idx="1">
            <a:schemeClr val="accent4"/>
          </a:fillRef>
          <a:effectRef idx="0">
            <a:schemeClr val="accent4"/>
          </a:effectRef>
          <a:fontRef idx="minor">
            <a:schemeClr val="lt1"/>
          </a:fontRef>
        </p:style>
        <p:txBody>
          <a:bodyPr>
            <a:normAutofit/>
          </a:bodyPr>
          <a:lstStyle/>
          <a:p>
            <a:pPr algn="ctr"/>
            <a:r>
              <a:rPr lang="en-CA" sz="4200" dirty="0" smtClean="0">
                <a:latin typeface="Arial" panose="020B0604020202020204" pitchFamily="34" charset="0"/>
                <a:cs typeface="Arial" panose="020B0604020202020204" pitchFamily="34" charset="0"/>
              </a:rPr>
              <a:t>Royal Road Elementary School</a:t>
            </a:r>
            <a:endParaRPr lang="en-CA" sz="4200" dirty="0">
              <a:latin typeface="Arial" panose="020B0604020202020204" pitchFamily="34" charset="0"/>
              <a:cs typeface="Arial" panose="020B0604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555195305"/>
              </p:ext>
            </p:extLst>
          </p:nvPr>
        </p:nvGraphicFramePr>
        <p:xfrm>
          <a:off x="838200" y="1811089"/>
          <a:ext cx="5245098" cy="1524000"/>
        </p:xfrm>
        <a:graphic>
          <a:graphicData uri="http://schemas.openxmlformats.org/drawingml/2006/table">
            <a:tbl>
              <a:tblPr/>
              <a:tblGrid>
                <a:gridCol w="980481"/>
                <a:gridCol w="609231"/>
                <a:gridCol w="609231"/>
                <a:gridCol w="609231"/>
                <a:gridCol w="609231"/>
                <a:gridCol w="609231"/>
                <a:gridCol w="609231"/>
                <a:gridCol w="609231"/>
              </a:tblGrid>
              <a:tr h="190500">
                <a:tc gridSpan="8">
                  <a:txBody>
                    <a:bodyPr/>
                    <a:lstStyle/>
                    <a:p>
                      <a:pPr algn="ctr" fontAlgn="b"/>
                      <a:r>
                        <a:rPr lang="en-US" sz="1100" b="0" i="0" u="none" strike="noStrike">
                          <a:solidFill>
                            <a:srgbClr val="FFFF00"/>
                          </a:solidFill>
                          <a:effectLst/>
                          <a:latin typeface="Calibri" panose="020F0502020204030204" pitchFamily="34" charset="0"/>
                        </a:rPr>
                        <a:t>Royal Road Elementary School</a:t>
                      </a:r>
                    </a:p>
                  </a:txBody>
                  <a:tcPr marL="9525" marR="9525" marT="9525" marB="0" anchor="b">
                    <a:lnL>
                      <a:noFill/>
                    </a:lnL>
                    <a:lnR>
                      <a:noFill/>
                    </a:lnR>
                    <a:lnT>
                      <a:noFill/>
                    </a:lnT>
                    <a:lnB>
                      <a:noFill/>
                    </a:lnB>
                    <a:solidFill>
                      <a:srgbClr val="0000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90500">
                <a:tc gridSpan="8">
                  <a:txBody>
                    <a:bodyPr/>
                    <a:lstStyle/>
                    <a:p>
                      <a:pPr algn="ctr" fontAlgn="b"/>
                      <a:r>
                        <a:rPr lang="en-US" sz="1100" b="0" i="0" u="none" strike="noStrike">
                          <a:solidFill>
                            <a:srgbClr val="FFFF00"/>
                          </a:solidFill>
                          <a:effectLst/>
                          <a:latin typeface="Calibri" panose="020F0502020204030204" pitchFamily="34" charset="0"/>
                        </a:rPr>
                        <a:t>Total Enrolment by Grade</a:t>
                      </a:r>
                    </a:p>
                  </a:txBody>
                  <a:tcPr marL="9525" marR="9525" marT="9525" marB="0" anchor="b">
                    <a:lnL>
                      <a:noFill/>
                    </a:lnL>
                    <a:lnR>
                      <a:noFill/>
                    </a:lnR>
                    <a:lnT>
                      <a:noFill/>
                    </a:lnT>
                    <a:lnB>
                      <a:noFill/>
                    </a:lnB>
                    <a:solidFill>
                      <a:srgbClr val="0000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90500">
                <a:tc>
                  <a:txBody>
                    <a:bodyPr/>
                    <a:lstStyle/>
                    <a:p>
                      <a:pPr algn="ctr" fontAlgn="b"/>
                      <a:r>
                        <a:rPr lang="en-US" sz="1100" b="0" i="0" u="none" strike="noStrike">
                          <a:solidFill>
                            <a:srgbClr val="000000"/>
                          </a:solidFill>
                          <a:effectLst/>
                          <a:latin typeface="Calibri" panose="020F0502020204030204" pitchFamily="34" charset="0"/>
                        </a:rPr>
                        <a:t>Enrolment Year</a:t>
                      </a: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K</a:t>
                      </a: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1</a:t>
                      </a: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2</a:t>
                      </a: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3</a:t>
                      </a: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4</a:t>
                      </a: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5</a:t>
                      </a: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Total</a:t>
                      </a:r>
                    </a:p>
                  </a:txBody>
                  <a:tcPr marL="9525" marR="9525" marT="9525" marB="0" anchor="b">
                    <a:lnL>
                      <a:noFill/>
                    </a:lnL>
                    <a:lnR>
                      <a:noFill/>
                    </a:lnR>
                    <a:lnT>
                      <a:noFill/>
                    </a:lnT>
                    <a:lnB>
                      <a:noFill/>
                    </a:lnB>
                  </a:tcPr>
                </a:tc>
              </a:tr>
              <a:tr h="190500">
                <a:tc>
                  <a:txBody>
                    <a:bodyPr/>
                    <a:lstStyle/>
                    <a:p>
                      <a:pPr algn="ctr" fontAlgn="b"/>
                      <a:r>
                        <a:rPr lang="en-US" sz="1100" b="0" i="0" u="none" strike="noStrike">
                          <a:solidFill>
                            <a:srgbClr val="000000"/>
                          </a:solidFill>
                          <a:effectLst/>
                          <a:latin typeface="Calibri" panose="020F0502020204030204" pitchFamily="34" charset="0"/>
                        </a:rPr>
                        <a:t>2011-12</a:t>
                      </a: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69</a:t>
                      </a: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63</a:t>
                      </a: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56</a:t>
                      </a: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73</a:t>
                      </a: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68</a:t>
                      </a: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65</a:t>
                      </a: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394</a:t>
                      </a:r>
                    </a:p>
                  </a:txBody>
                  <a:tcPr marL="9525" marR="9525" marT="9525" marB="0" anchor="b">
                    <a:lnL>
                      <a:noFill/>
                    </a:lnL>
                    <a:lnR>
                      <a:noFill/>
                    </a:lnR>
                    <a:lnT>
                      <a:noFill/>
                    </a:lnT>
                    <a:lnB>
                      <a:noFill/>
                    </a:lnB>
                  </a:tcPr>
                </a:tc>
              </a:tr>
              <a:tr h="190500">
                <a:tc>
                  <a:txBody>
                    <a:bodyPr/>
                    <a:lstStyle/>
                    <a:p>
                      <a:pPr algn="ctr" fontAlgn="b"/>
                      <a:r>
                        <a:rPr lang="en-US" sz="1100" b="0" i="0" u="none" strike="noStrike">
                          <a:solidFill>
                            <a:srgbClr val="000000"/>
                          </a:solidFill>
                          <a:effectLst/>
                          <a:latin typeface="Calibri" panose="020F0502020204030204" pitchFamily="34" charset="0"/>
                        </a:rPr>
                        <a:t>2012-13</a:t>
                      </a: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80</a:t>
                      </a: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71</a:t>
                      </a: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70</a:t>
                      </a: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55</a:t>
                      </a:r>
                    </a:p>
                  </a:txBody>
                  <a:tcPr marL="9525" marR="9525" marT="9525"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panose="020F0502020204030204" pitchFamily="34" charset="0"/>
                        </a:rPr>
                        <a:t>82</a:t>
                      </a: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74</a:t>
                      </a: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432</a:t>
                      </a:r>
                    </a:p>
                  </a:txBody>
                  <a:tcPr marL="9525" marR="9525" marT="9525" marB="0" anchor="b">
                    <a:lnL>
                      <a:noFill/>
                    </a:lnL>
                    <a:lnR>
                      <a:noFill/>
                    </a:lnR>
                    <a:lnT>
                      <a:noFill/>
                    </a:lnT>
                    <a:lnB>
                      <a:noFill/>
                    </a:lnB>
                  </a:tcPr>
                </a:tc>
              </a:tr>
              <a:tr h="190500">
                <a:tc>
                  <a:txBody>
                    <a:bodyPr/>
                    <a:lstStyle/>
                    <a:p>
                      <a:pPr algn="ctr" fontAlgn="b"/>
                      <a:r>
                        <a:rPr lang="en-US" sz="1100" b="0" i="0" u="none" strike="noStrike">
                          <a:solidFill>
                            <a:srgbClr val="000000"/>
                          </a:solidFill>
                          <a:effectLst/>
                          <a:latin typeface="Calibri" panose="020F0502020204030204" pitchFamily="34" charset="0"/>
                        </a:rPr>
                        <a:t>2013-14</a:t>
                      </a: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64</a:t>
                      </a: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75</a:t>
                      </a: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70</a:t>
                      </a: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64</a:t>
                      </a: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59</a:t>
                      </a: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81</a:t>
                      </a: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413</a:t>
                      </a:r>
                    </a:p>
                  </a:txBody>
                  <a:tcPr marL="9525" marR="9525" marT="9525" marB="0" anchor="b">
                    <a:lnL>
                      <a:noFill/>
                    </a:lnL>
                    <a:lnR>
                      <a:noFill/>
                    </a:lnR>
                    <a:lnT>
                      <a:noFill/>
                    </a:lnT>
                    <a:lnB>
                      <a:noFill/>
                    </a:lnB>
                  </a:tcPr>
                </a:tc>
              </a:tr>
              <a:tr h="190500">
                <a:tc>
                  <a:txBody>
                    <a:bodyPr/>
                    <a:lstStyle/>
                    <a:p>
                      <a:pPr algn="ctr" fontAlgn="b"/>
                      <a:r>
                        <a:rPr lang="en-US" sz="1100" b="0" i="0" u="none" strike="noStrike">
                          <a:solidFill>
                            <a:srgbClr val="000000"/>
                          </a:solidFill>
                          <a:effectLst/>
                          <a:latin typeface="Calibri" panose="020F0502020204030204" pitchFamily="34" charset="0"/>
                        </a:rPr>
                        <a:t>2014-15</a:t>
                      </a: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72</a:t>
                      </a: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55</a:t>
                      </a: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80</a:t>
                      </a: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67</a:t>
                      </a: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62</a:t>
                      </a: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55</a:t>
                      </a: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391</a:t>
                      </a:r>
                    </a:p>
                  </a:txBody>
                  <a:tcPr marL="9525" marR="9525" marT="9525" marB="0" anchor="b">
                    <a:lnL>
                      <a:noFill/>
                    </a:lnL>
                    <a:lnR>
                      <a:noFill/>
                    </a:lnR>
                    <a:lnT>
                      <a:noFill/>
                    </a:lnT>
                    <a:lnB>
                      <a:noFill/>
                    </a:lnB>
                  </a:tcPr>
                </a:tc>
              </a:tr>
              <a:tr h="190500">
                <a:tc>
                  <a:txBody>
                    <a:bodyPr/>
                    <a:lstStyle/>
                    <a:p>
                      <a:pPr algn="ctr" fontAlgn="b"/>
                      <a:r>
                        <a:rPr lang="en-US" sz="1100" b="0" i="0" u="none" strike="noStrike">
                          <a:solidFill>
                            <a:srgbClr val="000000"/>
                          </a:solidFill>
                          <a:effectLst/>
                          <a:latin typeface="Calibri" panose="020F0502020204030204" pitchFamily="34" charset="0"/>
                        </a:rPr>
                        <a:t>2015-16</a:t>
                      </a: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63</a:t>
                      </a: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71</a:t>
                      </a: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56</a:t>
                      </a: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81</a:t>
                      </a: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76</a:t>
                      </a: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66</a:t>
                      </a:r>
                    </a:p>
                  </a:txBody>
                  <a:tcPr marL="9525" marR="9525" marT="9525"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panose="020F0502020204030204" pitchFamily="34" charset="0"/>
                        </a:rPr>
                        <a:t>413</a:t>
                      </a:r>
                    </a:p>
                  </a:txBody>
                  <a:tcPr marL="9525" marR="9525" marT="9525" marB="0" anchor="b">
                    <a:lnL>
                      <a:noFill/>
                    </a:lnL>
                    <a:lnR>
                      <a:noFill/>
                    </a:lnR>
                    <a:lnT>
                      <a:noFill/>
                    </a:lnT>
                    <a:lnB>
                      <a:noFill/>
                    </a:lnB>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825377167"/>
              </p:ext>
            </p:extLst>
          </p:nvPr>
        </p:nvGraphicFramePr>
        <p:xfrm>
          <a:off x="6261463" y="1811089"/>
          <a:ext cx="4241073" cy="966944"/>
        </p:xfrm>
        <a:graphic>
          <a:graphicData uri="http://schemas.openxmlformats.org/drawingml/2006/table">
            <a:tbl>
              <a:tblPr/>
              <a:tblGrid>
                <a:gridCol w="665266"/>
                <a:gridCol w="665266"/>
                <a:gridCol w="1288954"/>
                <a:gridCol w="1621587"/>
              </a:tblGrid>
              <a:tr h="241736">
                <a:tc gridSpan="4">
                  <a:txBody>
                    <a:bodyPr/>
                    <a:lstStyle/>
                    <a:p>
                      <a:pPr algn="ctr" fontAlgn="b"/>
                      <a:r>
                        <a:rPr lang="en-US" sz="1100" b="0" i="0" u="none" strike="noStrike">
                          <a:solidFill>
                            <a:srgbClr val="FFFF00"/>
                          </a:solidFill>
                          <a:effectLst/>
                          <a:latin typeface="Calibri" panose="020F0502020204030204" pitchFamily="34" charset="0"/>
                        </a:rPr>
                        <a:t>Royal Road Elementary School</a:t>
                      </a:r>
                    </a:p>
                  </a:txBody>
                  <a:tcPr marL="9525" marR="9525" marT="9525" marB="0" anchor="b">
                    <a:lnL>
                      <a:noFill/>
                    </a:lnL>
                    <a:lnR>
                      <a:noFill/>
                    </a:lnR>
                    <a:lnT>
                      <a:noFill/>
                    </a:lnT>
                    <a:lnB>
                      <a:noFill/>
                    </a:lnB>
                    <a:solidFill>
                      <a:srgbClr val="0000FF"/>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241736">
                <a:tc gridSpan="4">
                  <a:txBody>
                    <a:bodyPr/>
                    <a:lstStyle/>
                    <a:p>
                      <a:pPr algn="ctr" fontAlgn="b"/>
                      <a:r>
                        <a:rPr lang="en-US" sz="1100" b="0" i="0" u="none" strike="noStrike">
                          <a:solidFill>
                            <a:srgbClr val="FFFF00"/>
                          </a:solidFill>
                          <a:effectLst/>
                          <a:latin typeface="Calibri" panose="020F0502020204030204" pitchFamily="34" charset="0"/>
                        </a:rPr>
                        <a:t>Functional Capacity</a:t>
                      </a:r>
                    </a:p>
                  </a:txBody>
                  <a:tcPr marL="9525" marR="9525" marT="9525" marB="0" anchor="b">
                    <a:lnL>
                      <a:noFill/>
                    </a:lnL>
                    <a:lnR>
                      <a:noFill/>
                    </a:lnR>
                    <a:lnT>
                      <a:noFill/>
                    </a:lnT>
                    <a:lnB>
                      <a:noFill/>
                    </a:lnB>
                    <a:solidFill>
                      <a:srgbClr val="0000FF"/>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241736">
                <a:tc>
                  <a:txBody>
                    <a:bodyPr/>
                    <a:lstStyle/>
                    <a:p>
                      <a:pPr algn="ctr" fontAlgn="b"/>
                      <a:r>
                        <a:rPr lang="en-US" sz="1100" b="0" i="0" u="none" strike="noStrike">
                          <a:solidFill>
                            <a:srgbClr val="000000"/>
                          </a:solidFill>
                          <a:effectLst/>
                          <a:latin typeface="Calibri" panose="020F0502020204030204" pitchFamily="34" charset="0"/>
                        </a:rPr>
                        <a:t>100%</a:t>
                      </a: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80%</a:t>
                      </a: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2016-17 Enrolment</a:t>
                      </a: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Over/Under 80%</a:t>
                      </a:r>
                    </a:p>
                  </a:txBody>
                  <a:tcPr marL="9525" marR="9525" marT="9525" marB="0" anchor="b">
                    <a:lnL>
                      <a:noFill/>
                    </a:lnL>
                    <a:lnR>
                      <a:noFill/>
                    </a:lnR>
                    <a:lnT>
                      <a:noFill/>
                    </a:lnT>
                    <a:lnB>
                      <a:noFill/>
                    </a:lnB>
                  </a:tcPr>
                </a:tc>
              </a:tr>
              <a:tr h="241736">
                <a:tc>
                  <a:txBody>
                    <a:bodyPr/>
                    <a:lstStyle/>
                    <a:p>
                      <a:pPr algn="ctr" fontAlgn="b"/>
                      <a:r>
                        <a:rPr lang="en-US" sz="1100" b="0" i="0" u="none" strike="noStrike">
                          <a:solidFill>
                            <a:srgbClr val="000000"/>
                          </a:solidFill>
                          <a:effectLst/>
                          <a:latin typeface="Calibri" panose="020F0502020204030204" pitchFamily="34" charset="0"/>
                        </a:rPr>
                        <a:t>456</a:t>
                      </a: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365</a:t>
                      </a: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405</a:t>
                      </a:r>
                    </a:p>
                  </a:txBody>
                  <a:tcPr marL="9525" marR="9525" marT="9525" marB="0" anchor="b">
                    <a:lnL>
                      <a:noFill/>
                    </a:lnL>
                    <a:lnR>
                      <a:noFill/>
                    </a:lnR>
                    <a:lnT>
                      <a:noFill/>
                    </a:lnT>
                    <a:lnB>
                      <a:noFill/>
                    </a:lnB>
                  </a:tcPr>
                </a:tc>
                <a:tc>
                  <a:txBody>
                    <a:bodyPr/>
                    <a:lstStyle/>
                    <a:p>
                      <a:pPr algn="ctr" fontAlgn="b"/>
                      <a:r>
                        <a:rPr lang="en-US" sz="1100" b="1" i="0" u="none" strike="noStrike" dirty="0">
                          <a:solidFill>
                            <a:srgbClr val="000000"/>
                          </a:solidFill>
                          <a:effectLst/>
                          <a:latin typeface="Calibri" panose="020F0502020204030204" pitchFamily="34" charset="0"/>
                        </a:rPr>
                        <a:t>40</a:t>
                      </a:r>
                    </a:p>
                  </a:txBody>
                  <a:tcPr marL="9525" marR="9525" marT="9525" marB="0" anchor="b">
                    <a:lnL>
                      <a:noFill/>
                    </a:lnL>
                    <a:lnR>
                      <a:noFill/>
                    </a:lnR>
                    <a:lnT>
                      <a:noFill/>
                    </a:lnT>
                    <a:lnB>
                      <a:noFill/>
                    </a:lnB>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15236416"/>
              </p:ext>
            </p:extLst>
          </p:nvPr>
        </p:nvGraphicFramePr>
        <p:xfrm>
          <a:off x="1149530" y="3455490"/>
          <a:ext cx="8961120" cy="2886075"/>
        </p:xfrm>
        <a:graphic>
          <a:graphicData uri="http://schemas.openxmlformats.org/drawingml/2006/table">
            <a:tbl>
              <a:tblPr/>
              <a:tblGrid>
                <a:gridCol w="995680"/>
                <a:gridCol w="995680"/>
                <a:gridCol w="995680"/>
                <a:gridCol w="995680"/>
                <a:gridCol w="995680"/>
                <a:gridCol w="995680"/>
                <a:gridCol w="995680"/>
                <a:gridCol w="995680"/>
                <a:gridCol w="995680"/>
              </a:tblGrid>
              <a:tr h="228600">
                <a:tc gridSpan="9">
                  <a:txBody>
                    <a:bodyPr/>
                    <a:lstStyle/>
                    <a:p>
                      <a:pPr algn="ctr" fontAlgn="b"/>
                      <a:r>
                        <a:rPr lang="en-US" sz="1400" b="1" i="0" u="none" strike="noStrike" dirty="0">
                          <a:effectLst/>
                          <a:latin typeface="Arial" panose="020B0604020202020204" pitchFamily="34" charset="0"/>
                        </a:rPr>
                        <a:t>Operational Costs</a:t>
                      </a:r>
                    </a:p>
                  </a:txBody>
                  <a:tcPr marL="9525" marR="9525" marT="9525"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28600">
                <a:tc>
                  <a:txBody>
                    <a:bodyPr/>
                    <a:lstStyle/>
                    <a:p>
                      <a:pPr algn="ctr" fontAlgn="b"/>
                      <a:endParaRPr lang="en-US" sz="1400" b="1" i="0" u="none" strike="noStrike">
                        <a:effectLst/>
                        <a:latin typeface="Arial" panose="020B0604020202020204" pitchFamily="34" charset="0"/>
                      </a:endParaRPr>
                    </a:p>
                  </a:txBody>
                  <a:tcPr marL="9525" marR="9525" marT="9525" marB="0" anchor="b">
                    <a:lnL>
                      <a:noFill/>
                    </a:lnL>
                    <a:lnR>
                      <a:noFill/>
                    </a:lnR>
                    <a:lnT>
                      <a:noFill/>
                    </a:lnT>
                    <a:lnB>
                      <a:noFill/>
                    </a:lnB>
                  </a:tcPr>
                </a:tc>
                <a:tc>
                  <a:txBody>
                    <a:bodyPr/>
                    <a:lstStyle/>
                    <a:p>
                      <a:pPr algn="ctr" fontAlgn="b"/>
                      <a:endParaRPr lang="en-US" sz="1400" b="1" i="0" u="none" strike="noStrike">
                        <a:effectLst/>
                        <a:latin typeface="Arial" panose="020B0604020202020204" pitchFamily="34" charset="0"/>
                      </a:endParaRPr>
                    </a:p>
                  </a:txBody>
                  <a:tcPr marL="9525" marR="9525" marT="9525" marB="0" anchor="b">
                    <a:lnL>
                      <a:noFill/>
                    </a:lnL>
                    <a:lnR>
                      <a:noFill/>
                    </a:lnR>
                    <a:lnT>
                      <a:noFill/>
                    </a:lnT>
                    <a:lnB>
                      <a:noFill/>
                    </a:lnB>
                  </a:tcPr>
                </a:tc>
                <a:tc>
                  <a:txBody>
                    <a:bodyPr/>
                    <a:lstStyle/>
                    <a:p>
                      <a:pPr algn="ctr" fontAlgn="b"/>
                      <a:endParaRPr lang="en-US" sz="1400" b="1" i="0" u="none" strike="noStrike">
                        <a:effectLst/>
                        <a:latin typeface="Arial" panose="020B0604020202020204" pitchFamily="34" charset="0"/>
                      </a:endParaRPr>
                    </a:p>
                  </a:txBody>
                  <a:tcPr marL="9525" marR="9525" marT="9525" marB="0" anchor="b">
                    <a:lnL>
                      <a:noFill/>
                    </a:lnL>
                    <a:lnR>
                      <a:noFill/>
                    </a:lnR>
                    <a:lnT>
                      <a:noFill/>
                    </a:lnT>
                    <a:lnB>
                      <a:noFill/>
                    </a:lnB>
                  </a:tcPr>
                </a:tc>
                <a:tc>
                  <a:txBody>
                    <a:bodyPr/>
                    <a:lstStyle/>
                    <a:p>
                      <a:pPr algn="ctr" fontAlgn="b"/>
                      <a:endParaRPr lang="en-US" sz="1400" b="1" i="0" u="none" strike="noStrike">
                        <a:effectLst/>
                        <a:latin typeface="Arial" panose="020B0604020202020204" pitchFamily="34" charset="0"/>
                      </a:endParaRPr>
                    </a:p>
                  </a:txBody>
                  <a:tcPr marL="9525" marR="9525" marT="9525" marB="0" anchor="b">
                    <a:lnL>
                      <a:noFill/>
                    </a:lnL>
                    <a:lnR>
                      <a:noFill/>
                    </a:lnR>
                    <a:lnT>
                      <a:noFill/>
                    </a:lnT>
                    <a:lnB>
                      <a:noFill/>
                    </a:lnB>
                  </a:tcPr>
                </a:tc>
                <a:tc>
                  <a:txBody>
                    <a:bodyPr/>
                    <a:lstStyle/>
                    <a:p>
                      <a:pPr algn="ctr" fontAlgn="b"/>
                      <a:endParaRPr lang="en-US" sz="1400" b="1" i="0" u="none" strike="noStrike">
                        <a:effectLst/>
                        <a:latin typeface="Arial" panose="020B0604020202020204" pitchFamily="34" charset="0"/>
                      </a:endParaRPr>
                    </a:p>
                  </a:txBody>
                  <a:tcPr marL="9525" marR="9525" marT="9525" marB="0" anchor="b">
                    <a:lnL>
                      <a:noFill/>
                    </a:lnL>
                    <a:lnR>
                      <a:noFill/>
                    </a:lnR>
                    <a:lnT>
                      <a:noFill/>
                    </a:lnT>
                    <a:lnB>
                      <a:noFill/>
                    </a:lnB>
                  </a:tcPr>
                </a:tc>
                <a:tc>
                  <a:txBody>
                    <a:bodyPr/>
                    <a:lstStyle/>
                    <a:p>
                      <a:pPr algn="ctr" fontAlgn="b"/>
                      <a:endParaRPr lang="en-US" sz="1400" b="1" i="0" u="none" strike="noStrike">
                        <a:effectLst/>
                        <a:latin typeface="Arial" panose="020B0604020202020204" pitchFamily="34" charset="0"/>
                      </a:endParaRPr>
                    </a:p>
                  </a:txBody>
                  <a:tcPr marL="9525" marR="9525" marT="9525" marB="0" anchor="b">
                    <a:lnL>
                      <a:noFill/>
                    </a:lnL>
                    <a:lnR>
                      <a:noFill/>
                    </a:lnR>
                    <a:lnT>
                      <a:noFill/>
                    </a:lnT>
                    <a:lnB>
                      <a:noFill/>
                    </a:lnB>
                  </a:tcPr>
                </a:tc>
                <a:tc>
                  <a:txBody>
                    <a:bodyPr/>
                    <a:lstStyle/>
                    <a:p>
                      <a:pPr algn="ctr" fontAlgn="b"/>
                      <a:endParaRPr lang="en-US" sz="1400" b="1" i="0" u="none" strike="noStrike">
                        <a:effectLst/>
                        <a:latin typeface="Arial" panose="020B0604020202020204" pitchFamily="34" charset="0"/>
                      </a:endParaRPr>
                    </a:p>
                  </a:txBody>
                  <a:tcPr marL="9525" marR="9525" marT="9525" marB="0" anchor="b">
                    <a:lnL>
                      <a:noFill/>
                    </a:lnL>
                    <a:lnR>
                      <a:noFill/>
                    </a:lnR>
                    <a:lnT>
                      <a:noFill/>
                    </a:lnT>
                    <a:lnB>
                      <a:noFill/>
                    </a:lnB>
                  </a:tcPr>
                </a:tc>
                <a:tc>
                  <a:txBody>
                    <a:bodyPr/>
                    <a:lstStyle/>
                    <a:p>
                      <a:pPr algn="ctr" fontAlgn="b"/>
                      <a:endParaRPr lang="en-US" sz="1400" b="1" i="0" u="none" strike="noStrike">
                        <a:effectLst/>
                        <a:latin typeface="Arial" panose="020B0604020202020204" pitchFamily="34" charset="0"/>
                      </a:endParaRPr>
                    </a:p>
                  </a:txBody>
                  <a:tcPr marL="9525" marR="9525" marT="9525" marB="0" anchor="b">
                    <a:lnL>
                      <a:noFill/>
                    </a:lnL>
                    <a:lnR>
                      <a:noFill/>
                    </a:lnR>
                    <a:lnT>
                      <a:noFill/>
                    </a:lnT>
                    <a:lnB>
                      <a:noFill/>
                    </a:lnB>
                  </a:tcPr>
                </a:tc>
                <a:tc>
                  <a:txBody>
                    <a:bodyPr/>
                    <a:lstStyle/>
                    <a:p>
                      <a:pPr algn="ctr" fontAlgn="b"/>
                      <a:endParaRPr lang="en-US" sz="1400" b="1" i="0" u="none" strike="noStrike">
                        <a:effectLst/>
                        <a:latin typeface="Arial" panose="020B0604020202020204" pitchFamily="34" charset="0"/>
                      </a:endParaRPr>
                    </a:p>
                  </a:txBody>
                  <a:tcPr marL="9525" marR="9525" marT="9525" marB="0" anchor="b">
                    <a:lnL>
                      <a:noFill/>
                    </a:lnL>
                    <a:lnR>
                      <a:noFill/>
                    </a:lnR>
                    <a:lnT>
                      <a:noFill/>
                    </a:lnT>
                    <a:lnB>
                      <a:noFill/>
                    </a:lnB>
                  </a:tcPr>
                </a:tc>
              </a:tr>
              <a:tr h="161925">
                <a:tc>
                  <a:txBody>
                    <a:bodyPr/>
                    <a:lstStyle/>
                    <a:p>
                      <a:pPr algn="l" fontAlgn="b"/>
                      <a:endParaRPr lang="en-US" sz="1000" b="0" i="0" u="none" strike="noStrike">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r>
                        <a:rPr lang="en-US" sz="1000" b="1" i="0" u="none" strike="noStrike">
                          <a:effectLst/>
                          <a:latin typeface="Arial" panose="020B0604020202020204" pitchFamily="34" charset="0"/>
                        </a:rPr>
                        <a:t>Electricity</a:t>
                      </a:r>
                    </a:p>
                  </a:txBody>
                  <a:tcPr marL="9525" marR="9525" marT="9525" marB="0" anchor="b">
                    <a:lnL>
                      <a:noFill/>
                    </a:lnL>
                    <a:lnR>
                      <a:noFill/>
                    </a:lnR>
                    <a:lnT>
                      <a:noFill/>
                    </a:lnT>
                    <a:lnB>
                      <a:noFill/>
                    </a:lnB>
                  </a:tcPr>
                </a:tc>
                <a:tc>
                  <a:txBody>
                    <a:bodyPr/>
                    <a:lstStyle/>
                    <a:p>
                      <a:pPr algn="l" fontAlgn="b"/>
                      <a:endParaRPr lang="en-US" sz="1000" b="1" i="0" u="none" strike="noStrike">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000" b="1" i="0" u="none" strike="noStrike">
                        <a:effectLst/>
                        <a:latin typeface="Arial" panose="020B0604020202020204" pitchFamily="34" charset="0"/>
                      </a:endParaRPr>
                    </a:p>
                  </a:txBody>
                  <a:tcPr marL="9525" marR="9525" marT="9525" marB="0" anchor="b">
                    <a:lnL>
                      <a:noFill/>
                    </a:lnL>
                    <a:lnR>
                      <a:noFill/>
                    </a:lnR>
                    <a:lnT>
                      <a:noFill/>
                    </a:lnT>
                    <a:lnB>
                      <a:noFill/>
                    </a:lnB>
                  </a:tcPr>
                </a:tc>
                <a:tc gridSpan="2">
                  <a:txBody>
                    <a:bodyPr/>
                    <a:lstStyle/>
                    <a:p>
                      <a:pPr algn="l" fontAlgn="b"/>
                      <a:r>
                        <a:rPr lang="en-US" sz="1000" b="1" i="0" u="none" strike="noStrike" dirty="0">
                          <a:effectLst/>
                          <a:latin typeface="Arial" panose="020B0604020202020204" pitchFamily="34" charset="0"/>
                        </a:rPr>
                        <a:t> $                  72,314.46 </a:t>
                      </a:r>
                    </a:p>
                  </a:txBody>
                  <a:tcPr marL="9525" marR="9525" marT="9525" marB="0" anchor="b">
                    <a:lnL>
                      <a:noFill/>
                    </a:lnL>
                    <a:lnR>
                      <a:noFill/>
                    </a:lnR>
                    <a:lnT>
                      <a:noFill/>
                    </a:lnT>
                    <a:lnB>
                      <a:noFill/>
                    </a:lnB>
                  </a:tcPr>
                </a:tc>
                <a:tc hMerge="1">
                  <a:txBody>
                    <a:bodyPr/>
                    <a:lstStyle/>
                    <a:p>
                      <a:endParaRPr lang="en-US"/>
                    </a:p>
                  </a:txBody>
                  <a:tcPr/>
                </a:tc>
                <a:tc>
                  <a:txBody>
                    <a:bodyPr/>
                    <a:lstStyle/>
                    <a:p>
                      <a:pPr algn="l" fontAlgn="b"/>
                      <a:endParaRPr lang="en-US" sz="1000" b="1" i="0" u="none" strike="noStrike">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9525" marR="9525" marT="9525" marB="0" anchor="b">
                    <a:lnL>
                      <a:noFill/>
                    </a:lnL>
                    <a:lnR>
                      <a:noFill/>
                    </a:lnR>
                    <a:lnT>
                      <a:noFill/>
                    </a:lnT>
                    <a:lnB>
                      <a:noFill/>
                    </a:lnB>
                  </a:tcPr>
                </a:tc>
              </a:tr>
              <a:tr h="161925">
                <a:tc>
                  <a:txBody>
                    <a:bodyPr/>
                    <a:lstStyle/>
                    <a:p>
                      <a:pPr algn="l" fontAlgn="b"/>
                      <a:endParaRPr lang="en-US" sz="1000" b="0" i="0" u="none" strike="noStrike">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9525" marR="9525" marT="9525" marB="0" anchor="b">
                    <a:lnL>
                      <a:noFill/>
                    </a:lnL>
                    <a:lnR>
                      <a:noFill/>
                    </a:lnR>
                    <a:lnT>
                      <a:noFill/>
                    </a:lnT>
                    <a:lnB>
                      <a:noFill/>
                    </a:lnB>
                  </a:tcPr>
                </a:tc>
                <a:tc gridSpan="2">
                  <a:txBody>
                    <a:bodyPr/>
                    <a:lstStyle/>
                    <a:p>
                      <a:pPr algn="l" fontAlgn="b"/>
                      <a:r>
                        <a:rPr lang="en-US" sz="1000" b="1" i="0" u="none" strike="noStrike">
                          <a:effectLst/>
                          <a:latin typeface="Arial" panose="020B0604020202020204" pitchFamily="34" charset="0"/>
                        </a:rPr>
                        <a:t>Water/Sewage</a:t>
                      </a:r>
                    </a:p>
                  </a:txBody>
                  <a:tcPr marL="9525" marR="9525" marT="9525" marB="0" anchor="b">
                    <a:lnL>
                      <a:noFill/>
                    </a:lnL>
                    <a:lnR>
                      <a:noFill/>
                    </a:lnR>
                    <a:lnT>
                      <a:noFill/>
                    </a:lnT>
                    <a:lnB>
                      <a:noFill/>
                    </a:lnB>
                  </a:tcPr>
                </a:tc>
                <a:tc hMerge="1">
                  <a:txBody>
                    <a:bodyPr/>
                    <a:lstStyle/>
                    <a:p>
                      <a:endParaRPr lang="en-US"/>
                    </a:p>
                  </a:txBody>
                  <a:tcPr/>
                </a:tc>
                <a:tc>
                  <a:txBody>
                    <a:bodyPr/>
                    <a:lstStyle/>
                    <a:p>
                      <a:pPr algn="l" fontAlgn="b"/>
                      <a:endParaRPr lang="en-US" sz="1000" b="1" i="0" u="none" strike="noStrike">
                        <a:effectLst/>
                        <a:latin typeface="Arial" panose="020B0604020202020204" pitchFamily="34" charset="0"/>
                      </a:endParaRPr>
                    </a:p>
                  </a:txBody>
                  <a:tcPr marL="9525" marR="9525" marT="9525" marB="0" anchor="b">
                    <a:lnL>
                      <a:noFill/>
                    </a:lnL>
                    <a:lnR>
                      <a:noFill/>
                    </a:lnR>
                    <a:lnT>
                      <a:noFill/>
                    </a:lnT>
                    <a:lnB>
                      <a:noFill/>
                    </a:lnB>
                  </a:tcPr>
                </a:tc>
                <a:tc gridSpan="2">
                  <a:txBody>
                    <a:bodyPr/>
                    <a:lstStyle/>
                    <a:p>
                      <a:pPr algn="l" fontAlgn="b"/>
                      <a:r>
                        <a:rPr lang="en-US" sz="1000" b="1" i="0" u="none" strike="noStrike" dirty="0">
                          <a:effectLst/>
                          <a:latin typeface="Arial" panose="020B0604020202020204" pitchFamily="34" charset="0"/>
                        </a:rPr>
                        <a:t> $                    4,533.28 </a:t>
                      </a:r>
                    </a:p>
                  </a:txBody>
                  <a:tcPr marL="9525" marR="9525" marT="9525" marB="0" anchor="b">
                    <a:lnL>
                      <a:noFill/>
                    </a:lnL>
                    <a:lnR>
                      <a:noFill/>
                    </a:lnR>
                    <a:lnT>
                      <a:noFill/>
                    </a:lnT>
                    <a:lnB>
                      <a:noFill/>
                    </a:lnB>
                  </a:tcPr>
                </a:tc>
                <a:tc hMerge="1">
                  <a:txBody>
                    <a:bodyPr/>
                    <a:lstStyle/>
                    <a:p>
                      <a:endParaRPr lang="en-US"/>
                    </a:p>
                  </a:txBody>
                  <a:tcPr/>
                </a:tc>
                <a:tc>
                  <a:txBody>
                    <a:bodyPr/>
                    <a:lstStyle/>
                    <a:p>
                      <a:pPr algn="l" fontAlgn="b"/>
                      <a:endParaRPr lang="en-US" sz="1000" b="1" i="0" u="none" strike="noStrike">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9525" marR="9525" marT="9525" marB="0" anchor="b">
                    <a:lnL>
                      <a:noFill/>
                    </a:lnL>
                    <a:lnR>
                      <a:noFill/>
                    </a:lnR>
                    <a:lnT>
                      <a:noFill/>
                    </a:lnT>
                    <a:lnB>
                      <a:noFill/>
                    </a:lnB>
                  </a:tcPr>
                </a:tc>
              </a:tr>
              <a:tr h="161925">
                <a:tc>
                  <a:txBody>
                    <a:bodyPr/>
                    <a:lstStyle/>
                    <a:p>
                      <a:pPr algn="l" fontAlgn="b"/>
                      <a:endParaRPr lang="en-US" sz="1000" b="0" i="0" u="none" strike="noStrike">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9525" marR="9525" marT="9525" marB="0" anchor="b">
                    <a:lnL>
                      <a:noFill/>
                    </a:lnL>
                    <a:lnR>
                      <a:noFill/>
                    </a:lnR>
                    <a:lnT>
                      <a:noFill/>
                    </a:lnT>
                    <a:lnB>
                      <a:noFill/>
                    </a:lnB>
                  </a:tcPr>
                </a:tc>
                <a:tc gridSpan="2">
                  <a:txBody>
                    <a:bodyPr/>
                    <a:lstStyle/>
                    <a:p>
                      <a:pPr algn="l" fontAlgn="b"/>
                      <a:r>
                        <a:rPr lang="en-US" sz="1000" b="1" i="0" u="none" strike="noStrike">
                          <a:effectLst/>
                          <a:latin typeface="Arial" panose="020B0604020202020204" pitchFamily="34" charset="0"/>
                        </a:rPr>
                        <a:t>Garbage Removal</a:t>
                      </a:r>
                    </a:p>
                  </a:txBody>
                  <a:tcPr marL="9525" marR="9525" marT="9525" marB="0" anchor="b">
                    <a:lnL>
                      <a:noFill/>
                    </a:lnL>
                    <a:lnR>
                      <a:noFill/>
                    </a:lnR>
                    <a:lnT>
                      <a:noFill/>
                    </a:lnT>
                    <a:lnB>
                      <a:noFill/>
                    </a:lnB>
                  </a:tcPr>
                </a:tc>
                <a:tc hMerge="1">
                  <a:txBody>
                    <a:bodyPr/>
                    <a:lstStyle/>
                    <a:p>
                      <a:endParaRPr lang="en-US"/>
                    </a:p>
                  </a:txBody>
                  <a:tcPr/>
                </a:tc>
                <a:tc>
                  <a:txBody>
                    <a:bodyPr/>
                    <a:lstStyle/>
                    <a:p>
                      <a:pPr algn="l" fontAlgn="b"/>
                      <a:endParaRPr lang="en-US" sz="1000" b="1" i="0" u="none" strike="noStrike">
                        <a:effectLst/>
                        <a:latin typeface="Arial" panose="020B0604020202020204" pitchFamily="34" charset="0"/>
                      </a:endParaRPr>
                    </a:p>
                  </a:txBody>
                  <a:tcPr marL="9525" marR="9525" marT="9525" marB="0" anchor="b">
                    <a:lnL>
                      <a:noFill/>
                    </a:lnL>
                    <a:lnR>
                      <a:noFill/>
                    </a:lnR>
                    <a:lnT>
                      <a:noFill/>
                    </a:lnT>
                    <a:lnB>
                      <a:noFill/>
                    </a:lnB>
                  </a:tcPr>
                </a:tc>
                <a:tc gridSpan="2">
                  <a:txBody>
                    <a:bodyPr/>
                    <a:lstStyle/>
                    <a:p>
                      <a:pPr algn="l" fontAlgn="b"/>
                      <a:r>
                        <a:rPr lang="en-US" sz="1000" b="1" i="0" u="none" strike="noStrike">
                          <a:effectLst/>
                          <a:latin typeface="Arial" panose="020B0604020202020204" pitchFamily="34" charset="0"/>
                        </a:rPr>
                        <a:t> $                    2,032.08 </a:t>
                      </a:r>
                    </a:p>
                  </a:txBody>
                  <a:tcPr marL="9525" marR="9525" marT="9525" marB="0" anchor="b">
                    <a:lnL>
                      <a:noFill/>
                    </a:lnL>
                    <a:lnR>
                      <a:noFill/>
                    </a:lnR>
                    <a:lnT>
                      <a:noFill/>
                    </a:lnT>
                    <a:lnB>
                      <a:noFill/>
                    </a:lnB>
                  </a:tcPr>
                </a:tc>
                <a:tc hMerge="1">
                  <a:txBody>
                    <a:bodyPr/>
                    <a:lstStyle/>
                    <a:p>
                      <a:endParaRPr lang="en-US"/>
                    </a:p>
                  </a:txBody>
                  <a:tcPr/>
                </a:tc>
                <a:tc>
                  <a:txBody>
                    <a:bodyPr/>
                    <a:lstStyle/>
                    <a:p>
                      <a:pPr algn="l" fontAlgn="b"/>
                      <a:endParaRPr lang="en-US" sz="1000" b="1" i="0" u="none" strike="noStrike">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9525" marR="9525" marT="9525" marB="0" anchor="b">
                    <a:lnL>
                      <a:noFill/>
                    </a:lnL>
                    <a:lnR>
                      <a:noFill/>
                    </a:lnR>
                    <a:lnT>
                      <a:noFill/>
                    </a:lnT>
                    <a:lnB>
                      <a:noFill/>
                    </a:lnB>
                  </a:tcPr>
                </a:tc>
              </a:tr>
              <a:tr h="161925">
                <a:tc>
                  <a:txBody>
                    <a:bodyPr/>
                    <a:lstStyle/>
                    <a:p>
                      <a:pPr algn="l" fontAlgn="b"/>
                      <a:endParaRPr lang="en-US" sz="1000" b="0" i="0" u="none" strike="noStrike">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9525" marR="9525" marT="9525" marB="0" anchor="b">
                    <a:lnL>
                      <a:noFill/>
                    </a:lnL>
                    <a:lnR>
                      <a:noFill/>
                    </a:lnR>
                    <a:lnT>
                      <a:noFill/>
                    </a:lnT>
                    <a:lnB>
                      <a:noFill/>
                    </a:lnB>
                  </a:tcPr>
                </a:tc>
                <a:tc gridSpan="2">
                  <a:txBody>
                    <a:bodyPr/>
                    <a:lstStyle/>
                    <a:p>
                      <a:pPr algn="l" fontAlgn="b"/>
                      <a:r>
                        <a:rPr lang="en-US" sz="1000" b="1" i="0" u="none" strike="noStrike">
                          <a:effectLst/>
                          <a:latin typeface="Arial" panose="020B0604020202020204" pitchFamily="34" charset="0"/>
                        </a:rPr>
                        <a:t>Snow Plowing</a:t>
                      </a:r>
                    </a:p>
                  </a:txBody>
                  <a:tcPr marL="9525" marR="9525" marT="9525" marB="0" anchor="b">
                    <a:lnL>
                      <a:noFill/>
                    </a:lnL>
                    <a:lnR>
                      <a:noFill/>
                    </a:lnR>
                    <a:lnT>
                      <a:noFill/>
                    </a:lnT>
                    <a:lnB>
                      <a:noFill/>
                    </a:lnB>
                  </a:tcPr>
                </a:tc>
                <a:tc hMerge="1">
                  <a:txBody>
                    <a:bodyPr/>
                    <a:lstStyle/>
                    <a:p>
                      <a:endParaRPr lang="en-US"/>
                    </a:p>
                  </a:txBody>
                  <a:tcPr/>
                </a:tc>
                <a:tc>
                  <a:txBody>
                    <a:bodyPr/>
                    <a:lstStyle/>
                    <a:p>
                      <a:pPr algn="l" fontAlgn="b"/>
                      <a:endParaRPr lang="en-US" sz="1000" b="1" i="0" u="none" strike="noStrike">
                        <a:effectLst/>
                        <a:latin typeface="Arial" panose="020B0604020202020204" pitchFamily="34" charset="0"/>
                      </a:endParaRPr>
                    </a:p>
                  </a:txBody>
                  <a:tcPr marL="9525" marR="9525" marT="9525" marB="0" anchor="b">
                    <a:lnL>
                      <a:noFill/>
                    </a:lnL>
                    <a:lnR>
                      <a:noFill/>
                    </a:lnR>
                    <a:lnT>
                      <a:noFill/>
                    </a:lnT>
                    <a:lnB>
                      <a:noFill/>
                    </a:lnB>
                  </a:tcPr>
                </a:tc>
                <a:tc gridSpan="2">
                  <a:txBody>
                    <a:bodyPr/>
                    <a:lstStyle/>
                    <a:p>
                      <a:pPr algn="l" fontAlgn="b"/>
                      <a:r>
                        <a:rPr lang="en-US" sz="1000" b="1" i="0" u="none" strike="noStrike">
                          <a:effectLst/>
                          <a:latin typeface="Arial" panose="020B0604020202020204" pitchFamily="34" charset="0"/>
                        </a:rPr>
                        <a:t> $                  14,765.22 </a:t>
                      </a:r>
                    </a:p>
                  </a:txBody>
                  <a:tcPr marL="9525" marR="9525" marT="9525" marB="0" anchor="b">
                    <a:lnL>
                      <a:noFill/>
                    </a:lnL>
                    <a:lnR>
                      <a:noFill/>
                    </a:lnR>
                    <a:lnT>
                      <a:noFill/>
                    </a:lnT>
                    <a:lnB>
                      <a:noFill/>
                    </a:lnB>
                  </a:tcPr>
                </a:tc>
                <a:tc hMerge="1">
                  <a:txBody>
                    <a:bodyPr/>
                    <a:lstStyle/>
                    <a:p>
                      <a:endParaRPr lang="en-US"/>
                    </a:p>
                  </a:txBody>
                  <a:tcPr/>
                </a:tc>
                <a:tc>
                  <a:txBody>
                    <a:bodyPr/>
                    <a:lstStyle/>
                    <a:p>
                      <a:pPr algn="l" fontAlgn="b"/>
                      <a:endParaRPr lang="en-US" sz="1000" b="1" i="0" u="none" strike="noStrike">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9525" marR="9525" marT="9525" marB="0" anchor="b">
                    <a:lnL>
                      <a:noFill/>
                    </a:lnL>
                    <a:lnR>
                      <a:noFill/>
                    </a:lnR>
                    <a:lnT>
                      <a:noFill/>
                    </a:lnT>
                    <a:lnB>
                      <a:noFill/>
                    </a:lnB>
                  </a:tcPr>
                </a:tc>
              </a:tr>
              <a:tr h="161925">
                <a:tc>
                  <a:txBody>
                    <a:bodyPr/>
                    <a:lstStyle/>
                    <a:p>
                      <a:pPr algn="l" fontAlgn="b"/>
                      <a:endParaRPr lang="en-US" sz="1000" b="0" i="0" u="none" strike="noStrike">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9525" marR="9525" marT="9525" marB="0" anchor="b">
                    <a:lnL>
                      <a:noFill/>
                    </a:lnL>
                    <a:lnR>
                      <a:noFill/>
                    </a:lnR>
                    <a:lnT>
                      <a:noFill/>
                    </a:lnT>
                    <a:lnB>
                      <a:noFill/>
                    </a:lnB>
                  </a:tcPr>
                </a:tc>
                <a:tc gridSpan="2">
                  <a:txBody>
                    <a:bodyPr/>
                    <a:lstStyle/>
                    <a:p>
                      <a:pPr algn="l" fontAlgn="b"/>
                      <a:r>
                        <a:rPr lang="en-US" sz="1000" b="1" i="0" u="none" strike="noStrike">
                          <a:effectLst/>
                          <a:latin typeface="Arial" panose="020B0604020202020204" pitchFamily="34" charset="0"/>
                        </a:rPr>
                        <a:t>Heating Fuel</a:t>
                      </a:r>
                    </a:p>
                  </a:txBody>
                  <a:tcPr marL="9525" marR="9525" marT="9525" marB="0" anchor="b">
                    <a:lnL>
                      <a:noFill/>
                    </a:lnL>
                    <a:lnR>
                      <a:noFill/>
                    </a:lnR>
                    <a:lnT>
                      <a:noFill/>
                    </a:lnT>
                    <a:lnB>
                      <a:noFill/>
                    </a:lnB>
                  </a:tcPr>
                </a:tc>
                <a:tc hMerge="1">
                  <a:txBody>
                    <a:bodyPr/>
                    <a:lstStyle/>
                    <a:p>
                      <a:endParaRPr lang="en-US"/>
                    </a:p>
                  </a:txBody>
                  <a:tcPr/>
                </a:tc>
                <a:tc>
                  <a:txBody>
                    <a:bodyPr/>
                    <a:lstStyle/>
                    <a:p>
                      <a:pPr algn="l" fontAlgn="b"/>
                      <a:endParaRPr lang="en-US" sz="1000" b="1" i="0" u="none" strike="noStrike">
                        <a:effectLst/>
                        <a:latin typeface="Arial" panose="020B0604020202020204" pitchFamily="34" charset="0"/>
                      </a:endParaRPr>
                    </a:p>
                  </a:txBody>
                  <a:tcPr marL="9525" marR="9525" marT="9525" marB="0" anchor="b">
                    <a:lnL>
                      <a:noFill/>
                    </a:lnL>
                    <a:lnR>
                      <a:noFill/>
                    </a:lnR>
                    <a:lnT>
                      <a:noFill/>
                    </a:lnT>
                    <a:lnB>
                      <a:noFill/>
                    </a:lnB>
                  </a:tcPr>
                </a:tc>
                <a:tc gridSpan="2">
                  <a:txBody>
                    <a:bodyPr/>
                    <a:lstStyle/>
                    <a:p>
                      <a:pPr algn="l" fontAlgn="b"/>
                      <a:r>
                        <a:rPr lang="en-US" sz="1000" b="1" i="0" u="none" strike="noStrike">
                          <a:effectLst/>
                          <a:latin typeface="Arial" panose="020B0604020202020204" pitchFamily="34" charset="0"/>
                        </a:rPr>
                        <a:t> $                             -   </a:t>
                      </a:r>
                    </a:p>
                  </a:txBody>
                  <a:tcPr marL="9525" marR="9525" marT="9525" marB="0" anchor="b">
                    <a:lnL>
                      <a:noFill/>
                    </a:lnL>
                    <a:lnR>
                      <a:noFill/>
                    </a:lnR>
                    <a:lnT>
                      <a:noFill/>
                    </a:lnT>
                    <a:lnB>
                      <a:noFill/>
                    </a:lnB>
                  </a:tcPr>
                </a:tc>
                <a:tc hMerge="1">
                  <a:txBody>
                    <a:bodyPr/>
                    <a:lstStyle/>
                    <a:p>
                      <a:endParaRPr lang="en-US"/>
                    </a:p>
                  </a:txBody>
                  <a:tcPr/>
                </a:tc>
                <a:tc>
                  <a:txBody>
                    <a:bodyPr/>
                    <a:lstStyle/>
                    <a:p>
                      <a:pPr algn="l" fontAlgn="b"/>
                      <a:endParaRPr lang="en-US" sz="1000" b="1" i="0" u="none" strike="noStrike">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9525" marR="9525" marT="9525" marB="0" anchor="b">
                    <a:lnL>
                      <a:noFill/>
                    </a:lnL>
                    <a:lnR>
                      <a:noFill/>
                    </a:lnR>
                    <a:lnT>
                      <a:noFill/>
                    </a:lnT>
                    <a:lnB>
                      <a:noFill/>
                    </a:lnB>
                  </a:tcPr>
                </a:tc>
              </a:tr>
              <a:tr h="161925">
                <a:tc>
                  <a:txBody>
                    <a:bodyPr/>
                    <a:lstStyle/>
                    <a:p>
                      <a:pPr algn="l" fontAlgn="b"/>
                      <a:endParaRPr lang="en-US" sz="1000" b="0" i="0" u="none" strike="noStrike">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9525" marR="9525" marT="9525" marB="0" anchor="b">
                    <a:lnL>
                      <a:noFill/>
                    </a:lnL>
                    <a:lnR>
                      <a:noFill/>
                    </a:lnR>
                    <a:lnT>
                      <a:noFill/>
                    </a:lnT>
                    <a:lnB>
                      <a:noFill/>
                    </a:lnB>
                  </a:tcPr>
                </a:tc>
                <a:tc gridSpan="2">
                  <a:txBody>
                    <a:bodyPr/>
                    <a:lstStyle/>
                    <a:p>
                      <a:pPr algn="l" fontAlgn="b"/>
                      <a:r>
                        <a:rPr lang="en-US" sz="1000" b="1" i="0" u="none" strike="noStrike">
                          <a:effectLst/>
                          <a:latin typeface="Arial" panose="020B0604020202020204" pitchFamily="34" charset="0"/>
                        </a:rPr>
                        <a:t>Natural Gas</a:t>
                      </a:r>
                    </a:p>
                  </a:txBody>
                  <a:tcPr marL="9525" marR="9525" marT="9525" marB="0" anchor="b">
                    <a:lnL>
                      <a:noFill/>
                    </a:lnL>
                    <a:lnR>
                      <a:noFill/>
                    </a:lnR>
                    <a:lnT>
                      <a:noFill/>
                    </a:lnT>
                    <a:lnB>
                      <a:noFill/>
                    </a:lnB>
                  </a:tcPr>
                </a:tc>
                <a:tc hMerge="1">
                  <a:txBody>
                    <a:bodyPr/>
                    <a:lstStyle/>
                    <a:p>
                      <a:endParaRPr lang="en-US"/>
                    </a:p>
                  </a:txBody>
                  <a:tcPr/>
                </a:tc>
                <a:tc>
                  <a:txBody>
                    <a:bodyPr/>
                    <a:lstStyle/>
                    <a:p>
                      <a:pPr algn="l" fontAlgn="b"/>
                      <a:endParaRPr lang="en-US" sz="1000" b="1" i="0" u="none" strike="noStrike">
                        <a:effectLst/>
                        <a:latin typeface="Arial" panose="020B0604020202020204" pitchFamily="34" charset="0"/>
                      </a:endParaRPr>
                    </a:p>
                  </a:txBody>
                  <a:tcPr marL="9525" marR="9525" marT="9525" marB="0" anchor="b">
                    <a:lnL>
                      <a:noFill/>
                    </a:lnL>
                    <a:lnR>
                      <a:noFill/>
                    </a:lnR>
                    <a:lnT>
                      <a:noFill/>
                    </a:lnT>
                    <a:lnB>
                      <a:noFill/>
                    </a:lnB>
                  </a:tcPr>
                </a:tc>
                <a:tc gridSpan="2">
                  <a:txBody>
                    <a:bodyPr/>
                    <a:lstStyle/>
                    <a:p>
                      <a:pPr algn="l" fontAlgn="b"/>
                      <a:r>
                        <a:rPr lang="en-US" sz="1000" b="1" i="0" u="none" strike="noStrike">
                          <a:effectLst/>
                          <a:latin typeface="Arial" panose="020B0604020202020204" pitchFamily="34" charset="0"/>
                        </a:rPr>
                        <a:t> $                             -   </a:t>
                      </a:r>
                    </a:p>
                  </a:txBody>
                  <a:tcPr marL="9525" marR="9525" marT="9525" marB="0" anchor="b">
                    <a:lnL>
                      <a:noFill/>
                    </a:lnL>
                    <a:lnR>
                      <a:noFill/>
                    </a:lnR>
                    <a:lnT>
                      <a:noFill/>
                    </a:lnT>
                    <a:lnB>
                      <a:noFill/>
                    </a:lnB>
                  </a:tcPr>
                </a:tc>
                <a:tc hMerge="1">
                  <a:txBody>
                    <a:bodyPr/>
                    <a:lstStyle/>
                    <a:p>
                      <a:endParaRPr lang="en-US"/>
                    </a:p>
                  </a:txBody>
                  <a:tcPr/>
                </a:tc>
                <a:tc>
                  <a:txBody>
                    <a:bodyPr/>
                    <a:lstStyle/>
                    <a:p>
                      <a:pPr algn="l" fontAlgn="b"/>
                      <a:endParaRPr lang="en-US" sz="1000" b="1" i="0" u="none" strike="noStrike">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9525" marR="9525" marT="9525" marB="0" anchor="b">
                    <a:lnL>
                      <a:noFill/>
                    </a:lnL>
                    <a:lnR>
                      <a:noFill/>
                    </a:lnR>
                    <a:lnT>
                      <a:noFill/>
                    </a:lnT>
                    <a:lnB>
                      <a:noFill/>
                    </a:lnB>
                  </a:tcPr>
                </a:tc>
              </a:tr>
              <a:tr h="161925">
                <a:tc>
                  <a:txBody>
                    <a:bodyPr/>
                    <a:lstStyle/>
                    <a:p>
                      <a:pPr algn="l" fontAlgn="b"/>
                      <a:endParaRPr lang="en-US" sz="1000" b="0" i="0" u="none" strike="noStrike">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9525" marR="9525" marT="9525" marB="0" anchor="b">
                    <a:lnL>
                      <a:noFill/>
                    </a:lnL>
                    <a:lnR>
                      <a:noFill/>
                    </a:lnR>
                    <a:lnT>
                      <a:noFill/>
                    </a:lnT>
                    <a:lnB>
                      <a:noFill/>
                    </a:lnB>
                  </a:tcPr>
                </a:tc>
                <a:tc gridSpan="3">
                  <a:txBody>
                    <a:bodyPr/>
                    <a:lstStyle/>
                    <a:p>
                      <a:pPr algn="l" fontAlgn="b"/>
                      <a:r>
                        <a:rPr lang="en-US" sz="1000" b="1" i="0" u="none" strike="noStrike">
                          <a:effectLst/>
                          <a:latin typeface="Arial" panose="020B0604020202020204" pitchFamily="34" charset="0"/>
                        </a:rPr>
                        <a:t>Cleaning Supplies/Services</a:t>
                      </a:r>
                    </a:p>
                  </a:txBody>
                  <a:tcPr marL="9525" marR="9525" marT="9525" marB="0" anchor="b">
                    <a:lnL>
                      <a:noFill/>
                    </a:lnL>
                    <a:lnR>
                      <a:noFill/>
                    </a:lnR>
                    <a:lnT>
                      <a:noFill/>
                    </a:lnT>
                    <a:lnB>
                      <a:noFill/>
                    </a:lnB>
                  </a:tcPr>
                </a:tc>
                <a:tc hMerge="1">
                  <a:txBody>
                    <a:bodyPr/>
                    <a:lstStyle/>
                    <a:p>
                      <a:endParaRPr lang="en-US"/>
                    </a:p>
                  </a:txBody>
                  <a:tcPr/>
                </a:tc>
                <a:tc hMerge="1">
                  <a:txBody>
                    <a:bodyPr/>
                    <a:lstStyle/>
                    <a:p>
                      <a:endParaRPr lang="en-US"/>
                    </a:p>
                  </a:txBody>
                  <a:tcPr/>
                </a:tc>
                <a:tc gridSpan="2">
                  <a:txBody>
                    <a:bodyPr/>
                    <a:lstStyle/>
                    <a:p>
                      <a:pPr algn="l" fontAlgn="b"/>
                      <a:r>
                        <a:rPr lang="en-US" sz="1000" b="1" i="0" u="none" strike="noStrike" dirty="0">
                          <a:effectLst/>
                          <a:latin typeface="Arial" panose="020B0604020202020204" pitchFamily="34" charset="0"/>
                        </a:rPr>
                        <a:t> $                    2,311.45 </a:t>
                      </a:r>
                    </a:p>
                  </a:txBody>
                  <a:tcPr marL="9525" marR="9525" marT="9525" marB="0" anchor="b">
                    <a:lnL>
                      <a:noFill/>
                    </a:lnL>
                    <a:lnR>
                      <a:noFill/>
                    </a:lnR>
                    <a:lnT>
                      <a:noFill/>
                    </a:lnT>
                    <a:lnB>
                      <a:noFill/>
                    </a:lnB>
                  </a:tcPr>
                </a:tc>
                <a:tc hMerge="1">
                  <a:txBody>
                    <a:bodyPr/>
                    <a:lstStyle/>
                    <a:p>
                      <a:endParaRPr lang="en-US"/>
                    </a:p>
                  </a:txBody>
                  <a:tcPr/>
                </a:tc>
                <a:tc>
                  <a:txBody>
                    <a:bodyPr/>
                    <a:lstStyle/>
                    <a:p>
                      <a:pPr algn="l" fontAlgn="b"/>
                      <a:endParaRPr lang="en-US" sz="1000" b="1" i="0" u="none" strike="noStrike">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9525" marR="9525" marT="9525" marB="0" anchor="b">
                    <a:lnL>
                      <a:noFill/>
                    </a:lnL>
                    <a:lnR>
                      <a:noFill/>
                    </a:lnR>
                    <a:lnT>
                      <a:noFill/>
                    </a:lnT>
                    <a:lnB>
                      <a:noFill/>
                    </a:lnB>
                  </a:tcPr>
                </a:tc>
              </a:tr>
              <a:tr h="161925">
                <a:tc>
                  <a:txBody>
                    <a:bodyPr/>
                    <a:lstStyle/>
                    <a:p>
                      <a:pPr algn="l" fontAlgn="b"/>
                      <a:endParaRPr lang="en-US" sz="1000" b="0" i="0" u="none" strike="noStrike">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9525" marR="9525" marT="9525" marB="0" anchor="b">
                    <a:lnL>
                      <a:noFill/>
                    </a:lnL>
                    <a:lnR>
                      <a:noFill/>
                    </a:lnR>
                    <a:lnT>
                      <a:noFill/>
                    </a:lnT>
                    <a:lnB>
                      <a:noFill/>
                    </a:lnB>
                  </a:tcPr>
                </a:tc>
                <a:tc gridSpan="3">
                  <a:txBody>
                    <a:bodyPr/>
                    <a:lstStyle/>
                    <a:p>
                      <a:pPr algn="l" fontAlgn="b"/>
                      <a:r>
                        <a:rPr lang="en-US" sz="1000" b="1" i="0" u="none" strike="noStrike">
                          <a:effectLst/>
                          <a:latin typeface="Arial" panose="020B0604020202020204" pitchFamily="34" charset="0"/>
                        </a:rPr>
                        <a:t>Minor Repairs/Renovations</a:t>
                      </a:r>
                    </a:p>
                  </a:txBody>
                  <a:tcPr marL="9525" marR="9525" marT="9525" marB="0" anchor="b">
                    <a:lnL>
                      <a:noFill/>
                    </a:lnL>
                    <a:lnR>
                      <a:noFill/>
                    </a:lnR>
                    <a:lnT>
                      <a:noFill/>
                    </a:lnT>
                    <a:lnB>
                      <a:noFill/>
                    </a:lnB>
                  </a:tcPr>
                </a:tc>
                <a:tc hMerge="1">
                  <a:txBody>
                    <a:bodyPr/>
                    <a:lstStyle/>
                    <a:p>
                      <a:endParaRPr lang="en-US"/>
                    </a:p>
                  </a:txBody>
                  <a:tcPr/>
                </a:tc>
                <a:tc hMerge="1">
                  <a:txBody>
                    <a:bodyPr/>
                    <a:lstStyle/>
                    <a:p>
                      <a:endParaRPr lang="en-US"/>
                    </a:p>
                  </a:txBody>
                  <a:tcPr/>
                </a:tc>
                <a:tc gridSpan="2">
                  <a:txBody>
                    <a:bodyPr/>
                    <a:lstStyle/>
                    <a:p>
                      <a:pPr algn="l" fontAlgn="b"/>
                      <a:r>
                        <a:rPr lang="en-US" sz="1000" b="1" i="0" u="none" strike="noStrike">
                          <a:effectLst/>
                          <a:latin typeface="Arial" panose="020B0604020202020204" pitchFamily="34" charset="0"/>
                        </a:rPr>
                        <a:t> $                    8,003.79 </a:t>
                      </a:r>
                    </a:p>
                  </a:txBody>
                  <a:tcPr marL="9525" marR="9525" marT="9525" marB="0" anchor="b">
                    <a:lnL>
                      <a:noFill/>
                    </a:lnL>
                    <a:lnR>
                      <a:noFill/>
                    </a:lnR>
                    <a:lnT>
                      <a:noFill/>
                    </a:lnT>
                    <a:lnB>
                      <a:noFill/>
                    </a:lnB>
                  </a:tcPr>
                </a:tc>
                <a:tc hMerge="1">
                  <a:txBody>
                    <a:bodyPr/>
                    <a:lstStyle/>
                    <a:p>
                      <a:endParaRPr lang="en-US"/>
                    </a:p>
                  </a:txBody>
                  <a:tcPr/>
                </a:tc>
                <a:tc>
                  <a:txBody>
                    <a:bodyPr/>
                    <a:lstStyle/>
                    <a:p>
                      <a:pPr algn="l" fontAlgn="b"/>
                      <a:endParaRPr lang="en-US" sz="1000" b="1" i="0" u="none" strike="noStrike">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9525" marR="9525" marT="9525" marB="0" anchor="b">
                    <a:lnL>
                      <a:noFill/>
                    </a:lnL>
                    <a:lnR>
                      <a:noFill/>
                    </a:lnR>
                    <a:lnT>
                      <a:noFill/>
                    </a:lnT>
                    <a:lnB>
                      <a:noFill/>
                    </a:lnB>
                  </a:tcPr>
                </a:tc>
              </a:tr>
              <a:tr h="161925">
                <a:tc>
                  <a:txBody>
                    <a:bodyPr/>
                    <a:lstStyle/>
                    <a:p>
                      <a:pPr algn="l" fontAlgn="b"/>
                      <a:endParaRPr lang="en-US" sz="1000" b="0" i="0" u="none" strike="noStrike">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r>
                        <a:rPr lang="en-US" sz="1000" b="1" i="0" u="none" strike="noStrike">
                          <a:effectLst/>
                          <a:latin typeface="Arial" panose="020B0604020202020204" pitchFamily="34" charset="0"/>
                        </a:rPr>
                        <a:t>Total</a:t>
                      </a:r>
                    </a:p>
                  </a:txBody>
                  <a:tcPr marL="9525" marR="9525" marT="9525" marB="0" anchor="b">
                    <a:lnL>
                      <a:noFill/>
                    </a:lnL>
                    <a:lnR>
                      <a:noFill/>
                    </a:lnR>
                    <a:lnT>
                      <a:noFill/>
                    </a:lnT>
                    <a:lnB>
                      <a:noFill/>
                    </a:lnB>
                  </a:tcPr>
                </a:tc>
                <a:tc>
                  <a:txBody>
                    <a:bodyPr/>
                    <a:lstStyle/>
                    <a:p>
                      <a:pPr algn="l" fontAlgn="b"/>
                      <a:endParaRPr lang="en-US" sz="1000" b="1" i="0" u="none" strike="noStrike">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000" b="1" i="0" u="none" strike="noStrike">
                        <a:effectLst/>
                        <a:latin typeface="Arial" panose="020B0604020202020204" pitchFamily="34" charset="0"/>
                      </a:endParaRPr>
                    </a:p>
                  </a:txBody>
                  <a:tcPr marL="9525" marR="9525" marT="9525" marB="0" anchor="b">
                    <a:lnL>
                      <a:noFill/>
                    </a:lnL>
                    <a:lnR>
                      <a:noFill/>
                    </a:lnR>
                    <a:lnT>
                      <a:noFill/>
                    </a:lnT>
                    <a:lnB>
                      <a:noFill/>
                    </a:lnB>
                  </a:tcPr>
                </a:tc>
                <a:tc gridSpan="2">
                  <a:txBody>
                    <a:bodyPr/>
                    <a:lstStyle/>
                    <a:p>
                      <a:pPr algn="l" fontAlgn="b"/>
                      <a:r>
                        <a:rPr lang="en-US" sz="1000" b="1" i="0" u="none" strike="noStrike" dirty="0">
                          <a:effectLst/>
                          <a:latin typeface="Arial" panose="020B0604020202020204" pitchFamily="34" charset="0"/>
                        </a:rPr>
                        <a:t> $                103,960.28 </a:t>
                      </a:r>
                    </a:p>
                  </a:txBody>
                  <a:tcPr marL="9525" marR="9525" marT="9525" marB="0" anchor="b">
                    <a:lnL>
                      <a:noFill/>
                    </a:lnL>
                    <a:lnR>
                      <a:noFill/>
                    </a:lnR>
                    <a:lnT>
                      <a:noFill/>
                    </a:lnT>
                    <a:lnB>
                      <a:noFill/>
                    </a:lnB>
                  </a:tcPr>
                </a:tc>
                <a:tc hMerge="1">
                  <a:txBody>
                    <a:bodyPr/>
                    <a:lstStyle/>
                    <a:p>
                      <a:endParaRPr lang="en-US"/>
                    </a:p>
                  </a:txBody>
                  <a:tcPr/>
                </a:tc>
                <a:tc>
                  <a:txBody>
                    <a:bodyPr/>
                    <a:lstStyle/>
                    <a:p>
                      <a:pPr algn="l" fontAlgn="b"/>
                      <a:endParaRPr lang="en-US" sz="1000" b="1" i="0" u="none" strike="noStrike">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9525" marR="9525" marT="9525" marB="0" anchor="b">
                    <a:lnL>
                      <a:noFill/>
                    </a:lnL>
                    <a:lnR>
                      <a:noFill/>
                    </a:lnR>
                    <a:lnT>
                      <a:noFill/>
                    </a:lnT>
                    <a:lnB>
                      <a:noFill/>
                    </a:lnB>
                  </a:tcPr>
                </a:tc>
              </a:tr>
              <a:tr h="161925">
                <a:tc>
                  <a:txBody>
                    <a:bodyPr/>
                    <a:lstStyle/>
                    <a:p>
                      <a:pPr algn="l" fontAlgn="b"/>
                      <a:endParaRPr lang="en-US" sz="1000" b="0" i="0" u="none" strike="noStrike">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9525" marR="9525" marT="9525" marB="0" anchor="b">
                    <a:lnL>
                      <a:noFill/>
                    </a:lnL>
                    <a:lnR>
                      <a:noFill/>
                    </a:lnR>
                    <a:lnT>
                      <a:noFill/>
                    </a:lnT>
                    <a:lnB>
                      <a:noFill/>
                    </a:lnB>
                  </a:tcPr>
                </a:tc>
              </a:tr>
              <a:tr h="161925">
                <a:tc>
                  <a:txBody>
                    <a:bodyPr/>
                    <a:lstStyle/>
                    <a:p>
                      <a:pPr algn="l" fontAlgn="b"/>
                      <a:endParaRPr lang="en-US" sz="1000" b="0" i="0" u="none" strike="noStrike">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9525" marR="9525" marT="9525" marB="0" anchor="b">
                    <a:lnL>
                      <a:noFill/>
                    </a:lnL>
                    <a:lnR>
                      <a:noFill/>
                    </a:lnR>
                    <a:lnT>
                      <a:noFill/>
                    </a:lnT>
                    <a:lnB>
                      <a:noFill/>
                    </a:lnB>
                  </a:tcPr>
                </a:tc>
                <a:tc gridSpan="4">
                  <a:txBody>
                    <a:bodyPr/>
                    <a:lstStyle/>
                    <a:p>
                      <a:pPr algn="l" fontAlgn="b"/>
                      <a:r>
                        <a:rPr lang="en-US" sz="1000" b="1" i="0" u="none" strike="noStrike">
                          <a:effectLst/>
                          <a:latin typeface="Arial" panose="020B0604020202020204" pitchFamily="34" charset="0"/>
                        </a:rPr>
                        <a:t>Operational Costs Per Square Meter</a:t>
                      </a:r>
                    </a:p>
                  </a:txBody>
                  <a:tcPr marL="9525" marR="9525" marT="9525"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1000" b="1" i="0" u="none" strike="noStrike">
                          <a:effectLst/>
                          <a:latin typeface="Arial" panose="020B0604020202020204" pitchFamily="34" charset="0"/>
                        </a:rPr>
                        <a:t> $     24.20 </a:t>
                      </a:r>
                    </a:p>
                  </a:txBody>
                  <a:tcPr marL="9525" marR="9525" marT="9525" marB="0" anchor="b">
                    <a:lnL>
                      <a:noFill/>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9525" marR="9525" marT="9525" marB="0" anchor="b">
                    <a:lnL>
                      <a:noFill/>
                    </a:lnL>
                    <a:lnR>
                      <a:noFill/>
                    </a:lnR>
                    <a:lnT>
                      <a:noFill/>
                    </a:lnT>
                    <a:lnB>
                      <a:noFill/>
                    </a:lnB>
                  </a:tcPr>
                </a:tc>
              </a:tr>
              <a:tr h="161925">
                <a:tc>
                  <a:txBody>
                    <a:bodyPr/>
                    <a:lstStyle/>
                    <a:p>
                      <a:pPr algn="l" fontAlgn="b"/>
                      <a:endParaRPr lang="en-US" sz="1000" b="0" i="0" u="none" strike="noStrike">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r>
                        <a:rPr lang="en-US" sz="1000" b="0" i="0" u="none" strike="noStrike">
                          <a:effectLst/>
                          <a:latin typeface="Arial" panose="020B0604020202020204" pitchFamily="34" charset="0"/>
                        </a:rPr>
                        <a:t>Based on:</a:t>
                      </a:r>
                    </a:p>
                  </a:txBody>
                  <a:tcPr marL="9525" marR="9525" marT="9525" marB="0" anchor="b">
                    <a:lnL>
                      <a:noFill/>
                    </a:lnL>
                    <a:lnR>
                      <a:noFill/>
                    </a:lnR>
                    <a:lnT>
                      <a:noFill/>
                    </a:lnT>
                    <a:lnB>
                      <a:noFill/>
                    </a:lnB>
                  </a:tcPr>
                </a:tc>
                <a:tc>
                  <a:txBody>
                    <a:bodyPr/>
                    <a:lstStyle/>
                    <a:p>
                      <a:pPr algn="r" fontAlgn="b"/>
                      <a:r>
                        <a:rPr lang="en-US" sz="1000" b="0" i="0" u="none" strike="noStrike">
                          <a:effectLst/>
                          <a:latin typeface="Arial" panose="020B0604020202020204" pitchFamily="34" charset="0"/>
                        </a:rPr>
                        <a:t>4295</a:t>
                      </a:r>
                    </a:p>
                  </a:txBody>
                  <a:tcPr marL="9525" marR="9525" marT="9525" marB="0" anchor="b">
                    <a:lnL>
                      <a:noFill/>
                    </a:lnL>
                    <a:lnR>
                      <a:noFill/>
                    </a:lnR>
                    <a:lnT>
                      <a:noFill/>
                    </a:lnT>
                    <a:lnB>
                      <a:noFill/>
                    </a:lnB>
                  </a:tcPr>
                </a:tc>
                <a:tc>
                  <a:txBody>
                    <a:bodyPr/>
                    <a:lstStyle/>
                    <a:p>
                      <a:pPr algn="l" fontAlgn="b"/>
                      <a:r>
                        <a:rPr lang="en-US" sz="1000" b="0" i="0" u="none" strike="noStrike">
                          <a:effectLst/>
                          <a:latin typeface="Arial" panose="020B0604020202020204" pitchFamily="34" charset="0"/>
                        </a:rPr>
                        <a:t>Sq Meters</a:t>
                      </a:r>
                    </a:p>
                  </a:txBody>
                  <a:tcPr marL="9525" marR="9525" marT="9525" marB="0" anchor="b">
                    <a:lnL>
                      <a:noFill/>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000" b="1" i="0" u="none" strike="noStrike">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9525" marR="9525" marT="9525" marB="0" anchor="b">
                    <a:lnL>
                      <a:noFill/>
                    </a:lnL>
                    <a:lnR>
                      <a:noFill/>
                    </a:lnR>
                    <a:lnT>
                      <a:noFill/>
                    </a:lnT>
                    <a:lnB>
                      <a:noFill/>
                    </a:lnB>
                  </a:tcPr>
                </a:tc>
              </a:tr>
              <a:tr h="161925">
                <a:tc>
                  <a:txBody>
                    <a:bodyPr/>
                    <a:lstStyle/>
                    <a:p>
                      <a:pPr algn="l" fontAlgn="b"/>
                      <a:endParaRPr lang="en-US" sz="1000" b="0" i="0" u="none" strike="noStrike">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9525" marR="9525" marT="9525" marB="0" anchor="b">
                    <a:lnL>
                      <a:noFill/>
                    </a:lnL>
                    <a:lnR>
                      <a:noFill/>
                    </a:lnR>
                    <a:lnT>
                      <a:noFill/>
                    </a:lnT>
                    <a:lnB>
                      <a:noFill/>
                    </a:lnB>
                  </a:tcPr>
                </a:tc>
              </a:tr>
              <a:tr h="161925">
                <a:tc>
                  <a:txBody>
                    <a:bodyPr/>
                    <a:lstStyle/>
                    <a:p>
                      <a:pPr algn="l" fontAlgn="b"/>
                      <a:endParaRPr lang="en-US" sz="1000" b="0" i="0" u="none" strike="noStrike">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9525" marR="9525" marT="9525" marB="0" anchor="b">
                    <a:lnL>
                      <a:noFill/>
                    </a:lnL>
                    <a:lnR>
                      <a:noFill/>
                    </a:lnR>
                    <a:lnT>
                      <a:noFill/>
                    </a:lnT>
                    <a:lnB>
                      <a:noFill/>
                    </a:lnB>
                  </a:tcPr>
                </a:tc>
                <a:tc gridSpan="3">
                  <a:txBody>
                    <a:bodyPr/>
                    <a:lstStyle/>
                    <a:p>
                      <a:pPr algn="l" fontAlgn="b"/>
                      <a:r>
                        <a:rPr lang="en-US" sz="1000" b="1" i="0" u="none" strike="noStrike">
                          <a:effectLst/>
                          <a:latin typeface="Arial" panose="020B0604020202020204" pitchFamily="34" charset="0"/>
                        </a:rPr>
                        <a:t>Operational Costs Per Student</a:t>
                      </a:r>
                    </a:p>
                  </a:txBody>
                  <a:tcPr marL="9525" marR="9525" marT="9525" marB="0" anchor="b">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l" fontAlgn="b"/>
                      <a:endParaRPr lang="en-US" sz="1000" b="0" i="0" u="none" strike="noStrike">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r>
                        <a:rPr lang="en-US" sz="1000" b="1" i="0" u="none" strike="noStrike">
                          <a:effectLst/>
                          <a:latin typeface="Arial" panose="020B0604020202020204" pitchFamily="34" charset="0"/>
                        </a:rPr>
                        <a:t> $    256.69 </a:t>
                      </a:r>
                    </a:p>
                  </a:txBody>
                  <a:tcPr marL="9525" marR="9525" marT="9525" marB="0" anchor="b">
                    <a:lnL>
                      <a:noFill/>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9525" marR="9525" marT="9525" marB="0" anchor="b">
                    <a:lnL>
                      <a:noFill/>
                    </a:lnL>
                    <a:lnR>
                      <a:noFill/>
                    </a:lnR>
                    <a:lnT>
                      <a:noFill/>
                    </a:lnT>
                    <a:lnB>
                      <a:noFill/>
                    </a:lnB>
                  </a:tcPr>
                </a:tc>
              </a:tr>
              <a:tr h="161925">
                <a:tc>
                  <a:txBody>
                    <a:bodyPr/>
                    <a:lstStyle/>
                    <a:p>
                      <a:pPr algn="l" fontAlgn="b"/>
                      <a:endParaRPr lang="en-US" sz="1000" b="0" i="0" u="none" strike="noStrike">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r>
                        <a:rPr lang="en-US" sz="1000" b="0" i="0" u="none" strike="noStrike">
                          <a:effectLst/>
                          <a:latin typeface="Arial" panose="020B0604020202020204" pitchFamily="34" charset="0"/>
                        </a:rPr>
                        <a:t>Based on:</a:t>
                      </a:r>
                    </a:p>
                  </a:txBody>
                  <a:tcPr marL="9525" marR="9525" marT="9525" marB="0" anchor="b">
                    <a:lnL>
                      <a:noFill/>
                    </a:lnL>
                    <a:lnR>
                      <a:noFill/>
                    </a:lnR>
                    <a:lnT>
                      <a:noFill/>
                    </a:lnT>
                    <a:lnB>
                      <a:noFill/>
                    </a:lnB>
                  </a:tcPr>
                </a:tc>
                <a:tc>
                  <a:txBody>
                    <a:bodyPr/>
                    <a:lstStyle/>
                    <a:p>
                      <a:pPr algn="r" fontAlgn="b"/>
                      <a:r>
                        <a:rPr lang="en-US" sz="1000" b="0" i="0" u="none" strike="noStrike">
                          <a:effectLst/>
                          <a:latin typeface="Arial" panose="020B0604020202020204" pitchFamily="34" charset="0"/>
                        </a:rPr>
                        <a:t>405</a:t>
                      </a:r>
                    </a:p>
                  </a:txBody>
                  <a:tcPr marL="9525" marR="9525" marT="9525" marB="0" anchor="b">
                    <a:lnL>
                      <a:noFill/>
                    </a:lnL>
                    <a:lnR>
                      <a:noFill/>
                    </a:lnR>
                    <a:lnT>
                      <a:noFill/>
                    </a:lnT>
                    <a:lnB>
                      <a:noFill/>
                    </a:lnB>
                  </a:tcPr>
                </a:tc>
                <a:tc>
                  <a:txBody>
                    <a:bodyPr/>
                    <a:lstStyle/>
                    <a:p>
                      <a:pPr algn="l" fontAlgn="b"/>
                      <a:r>
                        <a:rPr lang="en-US" sz="1000" b="0" i="0" u="none" strike="noStrike">
                          <a:effectLst/>
                          <a:latin typeface="Arial" panose="020B0604020202020204" pitchFamily="34" charset="0"/>
                        </a:rPr>
                        <a:t>Enrollment</a:t>
                      </a:r>
                    </a:p>
                  </a:txBody>
                  <a:tcPr marL="9525" marR="9525" marT="9525" marB="0" anchor="b">
                    <a:lnL>
                      <a:noFill/>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000" b="1" i="0" u="none" strike="noStrike">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000" b="1" i="0" u="none" strike="noStrike">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000" b="0" i="0" u="none" strike="noStrike" dirty="0">
                        <a:effectLst/>
                        <a:latin typeface="Arial" panose="020B0604020202020204" pitchFamily="34" charset="0"/>
                      </a:endParaRPr>
                    </a:p>
                  </a:txBody>
                  <a:tcPr marL="9525" marR="9525" marT="9525" marB="0" anchor="b">
                    <a:lnL>
                      <a:noFill/>
                    </a:lnL>
                    <a:lnR>
                      <a:noFill/>
                    </a:lnR>
                    <a:lnT>
                      <a:noFill/>
                    </a:lnT>
                    <a:lnB>
                      <a:noFill/>
                    </a:lnB>
                  </a:tcPr>
                </a:tc>
              </a:tr>
            </a:tbl>
          </a:graphicData>
        </a:graphic>
      </p:graphicFrame>
    </p:spTree>
    <p:extLst>
      <p:ext uri="{BB962C8B-B14F-4D97-AF65-F5344CB8AC3E}">
        <p14:creationId xmlns:p14="http://schemas.microsoft.com/office/powerpoint/2010/main" val="16916222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9751423" cy="1325563"/>
          </a:xfrm>
          <a:solidFill>
            <a:srgbClr val="B0953A"/>
          </a:solidFill>
        </p:spPr>
        <p:style>
          <a:lnRef idx="2">
            <a:schemeClr val="accent4">
              <a:shade val="50000"/>
            </a:schemeClr>
          </a:lnRef>
          <a:fillRef idx="1">
            <a:schemeClr val="accent4"/>
          </a:fillRef>
          <a:effectRef idx="0">
            <a:schemeClr val="accent4"/>
          </a:effectRef>
          <a:fontRef idx="minor">
            <a:schemeClr val="lt1"/>
          </a:fontRef>
        </p:style>
        <p:txBody>
          <a:bodyPr>
            <a:normAutofit/>
          </a:bodyPr>
          <a:lstStyle/>
          <a:p>
            <a:pPr algn="ctr"/>
            <a:r>
              <a:rPr lang="en-CA" sz="4200" dirty="0" smtClean="0">
                <a:latin typeface="Arial" panose="020B0604020202020204" pitchFamily="34" charset="0"/>
                <a:cs typeface="Arial" panose="020B0604020202020204" pitchFamily="34" charset="0"/>
              </a:rPr>
              <a:t>Recommendations</a:t>
            </a:r>
            <a:endParaRPr lang="en-CA" sz="42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r>
              <a:rPr lang="en-US" dirty="0" smtClean="0"/>
              <a:t>Based on the fact that the current structures are over their combined functional capacity, we feel it is necessary for the addition of two new elementary schools on the north side of Fredericton.  </a:t>
            </a:r>
          </a:p>
          <a:p>
            <a:r>
              <a:rPr lang="en-US" dirty="0" smtClean="0"/>
              <a:t>Our proposed locations would balance the student populations amongst existing schools and allow for future growth in the north side area.</a:t>
            </a:r>
            <a:endParaRPr lang="en-US" dirty="0"/>
          </a:p>
        </p:txBody>
      </p:sp>
    </p:spTree>
    <p:extLst>
      <p:ext uri="{BB962C8B-B14F-4D97-AF65-F5344CB8AC3E}">
        <p14:creationId xmlns:p14="http://schemas.microsoft.com/office/powerpoint/2010/main" val="37813366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4171"/>
            <a:ext cx="9829801" cy="1516517"/>
          </a:xfrm>
          <a:solidFill>
            <a:srgbClr val="B0953A"/>
          </a:solidFill>
        </p:spPr>
        <p:style>
          <a:lnRef idx="2">
            <a:schemeClr val="accent4">
              <a:shade val="50000"/>
            </a:schemeClr>
          </a:lnRef>
          <a:fillRef idx="1">
            <a:schemeClr val="accent4"/>
          </a:fillRef>
          <a:effectRef idx="0">
            <a:schemeClr val="accent4"/>
          </a:effectRef>
          <a:fontRef idx="minor">
            <a:schemeClr val="lt1"/>
          </a:fontRef>
        </p:style>
        <p:txBody>
          <a:bodyPr>
            <a:normAutofit fontScale="90000"/>
          </a:bodyPr>
          <a:lstStyle/>
          <a:p>
            <a:pPr algn="ctr"/>
            <a:r>
              <a:rPr lang="en-CA" sz="4200" dirty="0" smtClean="0">
                <a:latin typeface="Arial" panose="020B0604020202020204" pitchFamily="34" charset="0"/>
                <a:cs typeface="Arial" panose="020B0604020202020204" pitchFamily="34" charset="0"/>
              </a:rPr>
              <a:t>New Elementary School in the McAdam Road area – Potential School Boundary (students in red)</a:t>
            </a:r>
            <a:endParaRPr lang="en-CA" sz="4200" dirty="0">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3"/>
          <a:stretch>
            <a:fillRect/>
          </a:stretch>
        </p:blipFill>
        <p:spPr>
          <a:xfrm>
            <a:off x="838200" y="1830025"/>
            <a:ext cx="9829801" cy="4476750"/>
          </a:xfrm>
          <a:prstGeom prst="rect">
            <a:avLst/>
          </a:prstGeom>
        </p:spPr>
      </p:pic>
    </p:spTree>
    <p:extLst>
      <p:ext uri="{BB962C8B-B14F-4D97-AF65-F5344CB8AC3E}">
        <p14:creationId xmlns:p14="http://schemas.microsoft.com/office/powerpoint/2010/main" val="24831790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9949896" cy="1325563"/>
          </a:xfrm>
          <a:solidFill>
            <a:srgbClr val="B0953A"/>
          </a:solidFill>
        </p:spPr>
        <p:style>
          <a:lnRef idx="2">
            <a:schemeClr val="accent4">
              <a:shade val="50000"/>
            </a:schemeClr>
          </a:lnRef>
          <a:fillRef idx="1">
            <a:schemeClr val="accent4"/>
          </a:fillRef>
          <a:effectRef idx="0">
            <a:schemeClr val="accent4"/>
          </a:effectRef>
          <a:fontRef idx="minor">
            <a:schemeClr val="lt1"/>
          </a:fontRef>
        </p:style>
        <p:txBody>
          <a:bodyPr>
            <a:normAutofit/>
          </a:bodyPr>
          <a:lstStyle/>
          <a:p>
            <a:pPr algn="ctr"/>
            <a:r>
              <a:rPr lang="en-CA" sz="4200" dirty="0">
                <a:latin typeface="Arial" panose="020B0604020202020204" pitchFamily="34" charset="0"/>
                <a:cs typeface="Arial" panose="020B0604020202020204" pitchFamily="34" charset="0"/>
              </a:rPr>
              <a:t>New Elementary School in the McAdam Road area</a:t>
            </a:r>
          </a:p>
        </p:txBody>
      </p:sp>
      <p:sp>
        <p:nvSpPr>
          <p:cNvPr id="3" name="Content Placeholder 2"/>
          <p:cNvSpPr>
            <a:spLocks noGrp="1"/>
          </p:cNvSpPr>
          <p:nvPr>
            <p:ph idx="1"/>
          </p:nvPr>
        </p:nvSpPr>
        <p:spPr/>
        <p:txBody>
          <a:bodyPr>
            <a:normAutofit lnSpcReduction="10000"/>
          </a:bodyPr>
          <a:lstStyle/>
          <a:p>
            <a:r>
              <a:rPr lang="en-US" dirty="0" smtClean="0"/>
              <a:t>Standard elementary schools are designed with a functional capacity of 500 students when at 100% capacity (400 students at 80%).</a:t>
            </a:r>
          </a:p>
          <a:p>
            <a:r>
              <a:rPr lang="en-US" dirty="0" smtClean="0"/>
              <a:t>The proposed boundary would see approximately 357 students zoned for this school, giving it a functional capacity of 71%.</a:t>
            </a:r>
          </a:p>
          <a:p>
            <a:r>
              <a:rPr lang="en-US" dirty="0" smtClean="0"/>
              <a:t>Depending on location, there is potential for many of these students continuing to be walkers (under 2.4km from the school).</a:t>
            </a:r>
            <a:endParaRPr lang="en-US" dirty="0"/>
          </a:p>
        </p:txBody>
      </p:sp>
    </p:spTree>
    <p:extLst>
      <p:ext uri="{BB962C8B-B14F-4D97-AF65-F5344CB8AC3E}">
        <p14:creationId xmlns:p14="http://schemas.microsoft.com/office/powerpoint/2010/main" val="20557952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9337"/>
            <a:ext cx="10515600" cy="1551351"/>
          </a:xfrm>
          <a:solidFill>
            <a:srgbClr val="B0953A"/>
          </a:solidFill>
        </p:spPr>
        <p:style>
          <a:lnRef idx="2">
            <a:schemeClr val="accent4">
              <a:shade val="50000"/>
            </a:schemeClr>
          </a:lnRef>
          <a:fillRef idx="1">
            <a:schemeClr val="accent4"/>
          </a:fillRef>
          <a:effectRef idx="0">
            <a:schemeClr val="accent4"/>
          </a:effectRef>
          <a:fontRef idx="minor">
            <a:schemeClr val="lt1"/>
          </a:fontRef>
        </p:style>
        <p:txBody>
          <a:bodyPr>
            <a:normAutofit fontScale="90000"/>
          </a:bodyPr>
          <a:lstStyle/>
          <a:p>
            <a:pPr algn="ctr"/>
            <a:r>
              <a:rPr lang="en-CA" sz="4200" dirty="0">
                <a:latin typeface="Arial" panose="020B0604020202020204" pitchFamily="34" charset="0"/>
                <a:cs typeface="Arial" panose="020B0604020202020204" pitchFamily="34" charset="0"/>
              </a:rPr>
              <a:t>New Elementary School in the </a:t>
            </a:r>
            <a:r>
              <a:rPr lang="en-CA" sz="4200" dirty="0" err="1" smtClean="0">
                <a:latin typeface="Arial" panose="020B0604020202020204" pitchFamily="34" charset="0"/>
                <a:cs typeface="Arial" panose="020B0604020202020204" pitchFamily="34" charset="0"/>
              </a:rPr>
              <a:t>Kilarney</a:t>
            </a:r>
            <a:r>
              <a:rPr lang="en-CA" sz="4200" dirty="0" smtClean="0">
                <a:latin typeface="Arial" panose="020B0604020202020204" pitchFamily="34" charset="0"/>
                <a:cs typeface="Arial" panose="020B0604020202020204" pitchFamily="34" charset="0"/>
              </a:rPr>
              <a:t> </a:t>
            </a:r>
            <a:r>
              <a:rPr lang="en-CA" sz="4200" dirty="0">
                <a:latin typeface="Arial" panose="020B0604020202020204" pitchFamily="34" charset="0"/>
                <a:cs typeface="Arial" panose="020B0604020202020204" pitchFamily="34" charset="0"/>
              </a:rPr>
              <a:t>Road area – Potential School Boundary (students in red)</a:t>
            </a:r>
          </a:p>
        </p:txBody>
      </p:sp>
      <p:pic>
        <p:nvPicPr>
          <p:cNvPr id="8" name="Picture 7"/>
          <p:cNvPicPr>
            <a:picLocks noChangeAspect="1"/>
          </p:cNvPicPr>
          <p:nvPr/>
        </p:nvPicPr>
        <p:blipFill>
          <a:blip r:embed="rId3"/>
          <a:stretch>
            <a:fillRect/>
          </a:stretch>
        </p:blipFill>
        <p:spPr>
          <a:xfrm>
            <a:off x="2623457" y="1690688"/>
            <a:ext cx="7147560" cy="5292275"/>
          </a:xfrm>
          <a:prstGeom prst="rect">
            <a:avLst/>
          </a:prstGeom>
        </p:spPr>
      </p:pic>
    </p:spTree>
    <p:extLst>
      <p:ext uri="{BB962C8B-B14F-4D97-AF65-F5344CB8AC3E}">
        <p14:creationId xmlns:p14="http://schemas.microsoft.com/office/powerpoint/2010/main" val="20944746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9949896" cy="1325563"/>
          </a:xfrm>
          <a:solidFill>
            <a:srgbClr val="B0953A"/>
          </a:solidFill>
        </p:spPr>
        <p:style>
          <a:lnRef idx="2">
            <a:schemeClr val="accent4">
              <a:shade val="50000"/>
            </a:schemeClr>
          </a:lnRef>
          <a:fillRef idx="1">
            <a:schemeClr val="accent4"/>
          </a:fillRef>
          <a:effectRef idx="0">
            <a:schemeClr val="accent4"/>
          </a:effectRef>
          <a:fontRef idx="minor">
            <a:schemeClr val="lt1"/>
          </a:fontRef>
        </p:style>
        <p:txBody>
          <a:bodyPr>
            <a:normAutofit/>
          </a:bodyPr>
          <a:lstStyle/>
          <a:p>
            <a:pPr algn="ctr"/>
            <a:r>
              <a:rPr lang="en-CA" sz="4200" dirty="0">
                <a:latin typeface="Arial" panose="020B0604020202020204" pitchFamily="34" charset="0"/>
                <a:cs typeface="Arial" panose="020B0604020202020204" pitchFamily="34" charset="0"/>
              </a:rPr>
              <a:t>New Elementary School in the </a:t>
            </a:r>
            <a:r>
              <a:rPr lang="en-CA" sz="4200" dirty="0" err="1" smtClean="0">
                <a:latin typeface="Arial" panose="020B0604020202020204" pitchFamily="34" charset="0"/>
                <a:cs typeface="Arial" panose="020B0604020202020204" pitchFamily="34" charset="0"/>
              </a:rPr>
              <a:t>Kilarney</a:t>
            </a:r>
            <a:r>
              <a:rPr lang="en-CA" sz="4200" dirty="0" smtClean="0">
                <a:latin typeface="Arial" panose="020B0604020202020204" pitchFamily="34" charset="0"/>
                <a:cs typeface="Arial" panose="020B0604020202020204" pitchFamily="34" charset="0"/>
              </a:rPr>
              <a:t> </a:t>
            </a:r>
            <a:r>
              <a:rPr lang="en-CA" sz="4200" dirty="0">
                <a:latin typeface="Arial" panose="020B0604020202020204" pitchFamily="34" charset="0"/>
                <a:cs typeface="Arial" panose="020B0604020202020204" pitchFamily="34" charset="0"/>
              </a:rPr>
              <a:t>Road area</a:t>
            </a:r>
          </a:p>
        </p:txBody>
      </p:sp>
      <p:sp>
        <p:nvSpPr>
          <p:cNvPr id="3" name="Content Placeholder 2"/>
          <p:cNvSpPr>
            <a:spLocks noGrp="1"/>
          </p:cNvSpPr>
          <p:nvPr>
            <p:ph idx="1"/>
          </p:nvPr>
        </p:nvSpPr>
        <p:spPr/>
        <p:txBody>
          <a:bodyPr>
            <a:normAutofit lnSpcReduction="10000"/>
          </a:bodyPr>
          <a:lstStyle/>
          <a:p>
            <a:r>
              <a:rPr lang="en-US" dirty="0" smtClean="0"/>
              <a:t>Standard elementary schools are designed with a functional capacity of 500 students when at 100% capacity (400 students at 80%).</a:t>
            </a:r>
          </a:p>
          <a:p>
            <a:r>
              <a:rPr lang="en-US" dirty="0" smtClean="0"/>
              <a:t>The proposed boundary would see approximately 363 students zoned for this school, giving it a functional capacity of 73%.</a:t>
            </a:r>
          </a:p>
          <a:p>
            <a:r>
              <a:rPr lang="en-US" dirty="0" smtClean="0"/>
              <a:t>Depending on location, there is potential for many of these students becoming eligible walkers (under 2.4km from the school).</a:t>
            </a:r>
            <a:endParaRPr lang="en-US" dirty="0"/>
          </a:p>
        </p:txBody>
      </p:sp>
    </p:spTree>
    <p:extLst>
      <p:ext uri="{BB962C8B-B14F-4D97-AF65-F5344CB8AC3E}">
        <p14:creationId xmlns:p14="http://schemas.microsoft.com/office/powerpoint/2010/main" val="18981228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B0953A"/>
          </a:solidFill>
        </p:spPr>
        <p:style>
          <a:lnRef idx="2">
            <a:schemeClr val="accent4">
              <a:shade val="50000"/>
            </a:schemeClr>
          </a:lnRef>
          <a:fillRef idx="1">
            <a:schemeClr val="accent4"/>
          </a:fillRef>
          <a:effectRef idx="0">
            <a:schemeClr val="accent4"/>
          </a:effectRef>
          <a:fontRef idx="minor">
            <a:schemeClr val="lt1"/>
          </a:fontRef>
        </p:style>
        <p:txBody>
          <a:bodyPr>
            <a:normAutofit/>
          </a:bodyPr>
          <a:lstStyle/>
          <a:p>
            <a:pPr algn="ctr"/>
            <a:r>
              <a:rPr lang="en-CA" sz="4200" dirty="0">
                <a:latin typeface="Arial" panose="020B0604020202020204" pitchFamily="34" charset="0"/>
                <a:cs typeface="Arial" panose="020B0604020202020204" pitchFamily="34" charset="0"/>
              </a:rPr>
              <a:t>Impact on Other Schools </a:t>
            </a:r>
          </a:p>
        </p:txBody>
      </p:sp>
      <p:sp>
        <p:nvSpPr>
          <p:cNvPr id="4" name="Content Placeholder 3"/>
          <p:cNvSpPr>
            <a:spLocks noGrp="1"/>
          </p:cNvSpPr>
          <p:nvPr>
            <p:ph idx="1"/>
          </p:nvPr>
        </p:nvSpPr>
        <p:spPr/>
        <p:txBody>
          <a:bodyPr/>
          <a:lstStyle/>
          <a:p>
            <a:r>
              <a:rPr lang="en-US" dirty="0" smtClean="0"/>
              <a:t>These scenarios would see a recommendation of closing or addition to the current McAdam Avenue Elementary School and the closure of </a:t>
            </a:r>
            <a:r>
              <a:rPr lang="en-US" dirty="0" err="1" smtClean="0"/>
              <a:t>Nashwaaksis</a:t>
            </a:r>
            <a:r>
              <a:rPr lang="en-US" dirty="0" smtClean="0"/>
              <a:t> Memorial School.</a:t>
            </a:r>
          </a:p>
          <a:p>
            <a:r>
              <a:rPr lang="en-US" dirty="0" smtClean="0"/>
              <a:t>It would also alleviate a lot of the overcrowding at the six elementary schools.</a:t>
            </a:r>
          </a:p>
          <a:p>
            <a:r>
              <a:rPr lang="en-US" dirty="0" smtClean="0"/>
              <a:t>Most of the nine portable classrooms currently in place, would be removed.</a:t>
            </a:r>
            <a:endParaRPr lang="en-US" dirty="0"/>
          </a:p>
        </p:txBody>
      </p:sp>
    </p:spTree>
    <p:extLst>
      <p:ext uri="{BB962C8B-B14F-4D97-AF65-F5344CB8AC3E}">
        <p14:creationId xmlns:p14="http://schemas.microsoft.com/office/powerpoint/2010/main" val="33458694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56417"/>
            <a:ext cx="9985603" cy="1325563"/>
          </a:xfrm>
          <a:solidFill>
            <a:srgbClr val="B0953A"/>
          </a:solidFill>
        </p:spPr>
        <p:style>
          <a:lnRef idx="2">
            <a:schemeClr val="accent4">
              <a:shade val="50000"/>
            </a:schemeClr>
          </a:lnRef>
          <a:fillRef idx="1">
            <a:schemeClr val="accent4"/>
          </a:fillRef>
          <a:effectRef idx="0">
            <a:schemeClr val="accent4"/>
          </a:effectRef>
          <a:fontRef idx="minor">
            <a:schemeClr val="lt1"/>
          </a:fontRef>
        </p:style>
        <p:txBody>
          <a:bodyPr>
            <a:normAutofit/>
          </a:bodyPr>
          <a:lstStyle/>
          <a:p>
            <a:pPr algn="ctr"/>
            <a:r>
              <a:rPr lang="en-CA" sz="4200" dirty="0" smtClean="0">
                <a:latin typeface="Arial" panose="020B0604020202020204" pitchFamily="34" charset="0"/>
                <a:cs typeface="Arial" panose="020B0604020202020204" pitchFamily="34" charset="0"/>
              </a:rPr>
              <a:t>Impact on School Enrolments and Functional Capacities </a:t>
            </a:r>
            <a:endParaRPr lang="en-CA" sz="4200" dirty="0">
              <a:latin typeface="Arial" panose="020B0604020202020204" pitchFamily="34" charset="0"/>
              <a:cs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2629285650"/>
              </p:ext>
            </p:extLst>
          </p:nvPr>
        </p:nvGraphicFramePr>
        <p:xfrm>
          <a:off x="940525" y="3929875"/>
          <a:ext cx="9344298" cy="2072637"/>
        </p:xfrm>
        <a:graphic>
          <a:graphicData uri="http://schemas.openxmlformats.org/drawingml/2006/table">
            <a:tbl>
              <a:tblPr/>
              <a:tblGrid>
                <a:gridCol w="4454379"/>
                <a:gridCol w="2019320"/>
                <a:gridCol w="2870599"/>
              </a:tblGrid>
              <a:tr h="296091">
                <a:tc>
                  <a:txBody>
                    <a:bodyPr/>
                    <a:lstStyle/>
                    <a:p>
                      <a:pPr algn="ctr" fontAlgn="b"/>
                      <a:endParaRPr lang="en-US" sz="11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fontAlgn="b"/>
                      <a:r>
                        <a:rPr lang="en-US" sz="1100" b="1" i="0" u="none" strike="noStrike">
                          <a:solidFill>
                            <a:srgbClr val="000000"/>
                          </a:solidFill>
                          <a:effectLst/>
                          <a:latin typeface="Calibri" panose="020F0502020204030204" pitchFamily="34" charset="0"/>
                        </a:rPr>
                        <a:t>Proposed Enrolment</a:t>
                      </a:r>
                    </a:p>
                  </a:txBody>
                  <a:tcPr marL="9525" marR="9525" marT="9525" marB="0" anchor="b">
                    <a:lnL>
                      <a:noFill/>
                    </a:lnL>
                    <a:lnR>
                      <a:noFill/>
                    </a:lnR>
                    <a:lnT>
                      <a:noFill/>
                    </a:lnT>
                    <a:lnB>
                      <a:noFill/>
                    </a:lnB>
                  </a:tcPr>
                </a:tc>
                <a:tc>
                  <a:txBody>
                    <a:bodyPr/>
                    <a:lstStyle/>
                    <a:p>
                      <a:pPr algn="ctr" fontAlgn="b"/>
                      <a:r>
                        <a:rPr lang="en-US" sz="1100" b="1" i="0" u="none" strike="noStrike">
                          <a:solidFill>
                            <a:srgbClr val="000000"/>
                          </a:solidFill>
                          <a:effectLst/>
                          <a:latin typeface="Calibri" panose="020F0502020204030204" pitchFamily="34" charset="0"/>
                        </a:rPr>
                        <a:t>Proposed Functional Capacity</a:t>
                      </a:r>
                    </a:p>
                  </a:txBody>
                  <a:tcPr marL="9525" marR="9525" marT="9525" marB="0" anchor="b">
                    <a:lnL>
                      <a:noFill/>
                    </a:lnL>
                    <a:lnR>
                      <a:noFill/>
                    </a:lnR>
                    <a:lnT>
                      <a:noFill/>
                    </a:lnT>
                    <a:lnB>
                      <a:noFill/>
                    </a:lnB>
                  </a:tcPr>
                </a:tc>
              </a:tr>
              <a:tr h="296091">
                <a:tc>
                  <a:txBody>
                    <a:bodyPr/>
                    <a:lstStyle/>
                    <a:p>
                      <a:pPr algn="ctr" fontAlgn="b"/>
                      <a:r>
                        <a:rPr lang="en-US" sz="1100" b="0" i="0" u="none" strike="noStrike" dirty="0">
                          <a:solidFill>
                            <a:srgbClr val="000000"/>
                          </a:solidFill>
                          <a:effectLst/>
                          <a:latin typeface="Calibri" panose="020F0502020204030204" pitchFamily="34" charset="0"/>
                        </a:rPr>
                        <a:t>Barker's Point Elementary School</a:t>
                      </a: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345</a:t>
                      </a: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80%</a:t>
                      </a:r>
                    </a:p>
                  </a:txBody>
                  <a:tcPr marL="9525" marR="9525" marT="9525" marB="0" anchor="b">
                    <a:lnL>
                      <a:noFill/>
                    </a:lnL>
                    <a:lnR>
                      <a:noFill/>
                    </a:lnR>
                    <a:lnT>
                      <a:noFill/>
                    </a:lnT>
                    <a:lnB>
                      <a:noFill/>
                    </a:lnB>
                  </a:tcPr>
                </a:tc>
              </a:tr>
              <a:tr h="296091">
                <a:tc>
                  <a:txBody>
                    <a:bodyPr/>
                    <a:lstStyle/>
                    <a:p>
                      <a:pPr algn="ctr" fontAlgn="b"/>
                      <a:r>
                        <a:rPr lang="en-US" sz="1100" b="0" i="0" u="none" strike="noStrike" dirty="0">
                          <a:solidFill>
                            <a:srgbClr val="000000"/>
                          </a:solidFill>
                          <a:effectLst/>
                          <a:latin typeface="Calibri" panose="020F0502020204030204" pitchFamily="34" charset="0"/>
                        </a:rPr>
                        <a:t>Gibson Neill Memorial Elementary School</a:t>
                      </a: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481</a:t>
                      </a: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77%</a:t>
                      </a:r>
                    </a:p>
                  </a:txBody>
                  <a:tcPr marL="9525" marR="9525" marT="9525" marB="0" anchor="b">
                    <a:lnL>
                      <a:noFill/>
                    </a:lnL>
                    <a:lnR>
                      <a:noFill/>
                    </a:lnR>
                    <a:lnT>
                      <a:noFill/>
                    </a:lnT>
                    <a:lnB>
                      <a:noFill/>
                    </a:lnB>
                  </a:tcPr>
                </a:tc>
              </a:tr>
              <a:tr h="296091">
                <a:tc>
                  <a:txBody>
                    <a:bodyPr/>
                    <a:lstStyle/>
                    <a:p>
                      <a:pPr algn="ctr" fontAlgn="b"/>
                      <a:r>
                        <a:rPr lang="en-US" sz="1100" b="0" i="0" u="none" strike="noStrike" dirty="0">
                          <a:solidFill>
                            <a:srgbClr val="000000"/>
                          </a:solidFill>
                          <a:effectLst/>
                          <a:latin typeface="Calibri" panose="020F0502020204030204" pitchFamily="34" charset="0"/>
                        </a:rPr>
                        <a:t>Park Street Elementary School</a:t>
                      </a: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286</a:t>
                      </a:r>
                    </a:p>
                  </a:txBody>
                  <a:tcPr marL="9525" marR="9525" marT="9525"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panose="020F0502020204030204" pitchFamily="34" charset="0"/>
                        </a:rPr>
                        <a:t>57%</a:t>
                      </a:r>
                    </a:p>
                  </a:txBody>
                  <a:tcPr marL="9525" marR="9525" marT="9525" marB="0" anchor="b">
                    <a:lnL>
                      <a:noFill/>
                    </a:lnL>
                    <a:lnR>
                      <a:noFill/>
                    </a:lnR>
                    <a:lnT>
                      <a:noFill/>
                    </a:lnT>
                    <a:lnB>
                      <a:noFill/>
                    </a:lnB>
                  </a:tcPr>
                </a:tc>
              </a:tr>
              <a:tr h="296091">
                <a:tc>
                  <a:txBody>
                    <a:bodyPr/>
                    <a:lstStyle/>
                    <a:p>
                      <a:pPr algn="ctr" fontAlgn="b"/>
                      <a:r>
                        <a:rPr lang="en-US" sz="1100" b="0" i="0" u="none" strike="noStrike" dirty="0">
                          <a:solidFill>
                            <a:srgbClr val="000000"/>
                          </a:solidFill>
                          <a:effectLst/>
                          <a:latin typeface="Calibri" panose="020F0502020204030204" pitchFamily="34" charset="0"/>
                        </a:rPr>
                        <a:t>Royal Road Elementary School</a:t>
                      </a: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356</a:t>
                      </a: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78%</a:t>
                      </a:r>
                    </a:p>
                  </a:txBody>
                  <a:tcPr marL="9525" marR="9525" marT="9525" marB="0" anchor="b">
                    <a:lnL>
                      <a:noFill/>
                    </a:lnL>
                    <a:lnR>
                      <a:noFill/>
                    </a:lnR>
                    <a:lnT>
                      <a:noFill/>
                    </a:lnT>
                    <a:lnB>
                      <a:noFill/>
                    </a:lnB>
                  </a:tcPr>
                </a:tc>
              </a:tr>
              <a:tr h="296091">
                <a:tc>
                  <a:txBody>
                    <a:bodyPr/>
                    <a:lstStyle/>
                    <a:p>
                      <a:pPr algn="ctr" fontAlgn="b"/>
                      <a:r>
                        <a:rPr lang="en-US" sz="1100" b="0" i="0" u="none" strike="noStrike" dirty="0">
                          <a:solidFill>
                            <a:srgbClr val="000000"/>
                          </a:solidFill>
                          <a:effectLst/>
                          <a:latin typeface="Calibri" panose="020F0502020204030204" pitchFamily="34" charset="0"/>
                        </a:rPr>
                        <a:t>New McAdam Avenue area Elementary School</a:t>
                      </a: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357</a:t>
                      </a: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71%</a:t>
                      </a:r>
                    </a:p>
                  </a:txBody>
                  <a:tcPr marL="9525" marR="9525" marT="9525" marB="0" anchor="b">
                    <a:lnL>
                      <a:noFill/>
                    </a:lnL>
                    <a:lnR>
                      <a:noFill/>
                    </a:lnR>
                    <a:lnT>
                      <a:noFill/>
                    </a:lnT>
                    <a:lnB>
                      <a:noFill/>
                    </a:lnB>
                  </a:tcPr>
                </a:tc>
              </a:tr>
              <a:tr h="296091">
                <a:tc>
                  <a:txBody>
                    <a:bodyPr/>
                    <a:lstStyle/>
                    <a:p>
                      <a:pPr algn="ctr" fontAlgn="b"/>
                      <a:r>
                        <a:rPr lang="en-US" sz="1100" b="0" i="0" u="none" strike="noStrike">
                          <a:solidFill>
                            <a:srgbClr val="000000"/>
                          </a:solidFill>
                          <a:effectLst/>
                          <a:latin typeface="Calibri" panose="020F0502020204030204" pitchFamily="34" charset="0"/>
                        </a:rPr>
                        <a:t>New Kilarney Road area Elementary School</a:t>
                      </a: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363</a:t>
                      </a:r>
                    </a:p>
                  </a:txBody>
                  <a:tcPr marL="9525" marR="9525" marT="9525"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panose="020F0502020204030204" pitchFamily="34" charset="0"/>
                        </a:rPr>
                        <a:t>73%</a:t>
                      </a:r>
                    </a:p>
                  </a:txBody>
                  <a:tcPr marL="9525" marR="9525" marT="9525" marB="0" anchor="b">
                    <a:lnL>
                      <a:noFill/>
                    </a:lnL>
                    <a:lnR>
                      <a:noFill/>
                    </a:lnR>
                    <a:lnT>
                      <a:noFill/>
                    </a:lnT>
                    <a:lnB>
                      <a:noFill/>
                    </a:lnB>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568803693"/>
              </p:ext>
            </p:extLst>
          </p:nvPr>
        </p:nvGraphicFramePr>
        <p:xfrm>
          <a:off x="940523" y="1828801"/>
          <a:ext cx="9344299" cy="1597204"/>
        </p:xfrm>
        <a:graphic>
          <a:graphicData uri="http://schemas.openxmlformats.org/drawingml/2006/table">
            <a:tbl>
              <a:tblPr/>
              <a:tblGrid>
                <a:gridCol w="4454379"/>
                <a:gridCol w="2019319"/>
                <a:gridCol w="2870601"/>
              </a:tblGrid>
              <a:tr h="228172">
                <a:tc>
                  <a:txBody>
                    <a:bodyPr/>
                    <a:lstStyle/>
                    <a:p>
                      <a:pPr algn="ctr" fontAlgn="b"/>
                      <a:endParaRPr lang="en-US" sz="11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fontAlgn="b"/>
                      <a:r>
                        <a:rPr lang="en-US" sz="1100" b="1" i="0" u="none" strike="noStrike">
                          <a:solidFill>
                            <a:srgbClr val="000000"/>
                          </a:solidFill>
                          <a:effectLst/>
                          <a:latin typeface="Calibri" panose="020F0502020204030204" pitchFamily="34" charset="0"/>
                        </a:rPr>
                        <a:t>2016-17 Enrolment</a:t>
                      </a:r>
                    </a:p>
                  </a:txBody>
                  <a:tcPr marL="9525" marR="9525" marT="9525" marB="0" anchor="b">
                    <a:lnL>
                      <a:noFill/>
                    </a:lnL>
                    <a:lnR>
                      <a:noFill/>
                    </a:lnR>
                    <a:lnT>
                      <a:noFill/>
                    </a:lnT>
                    <a:lnB>
                      <a:noFill/>
                    </a:lnB>
                  </a:tcPr>
                </a:tc>
                <a:tc>
                  <a:txBody>
                    <a:bodyPr/>
                    <a:lstStyle/>
                    <a:p>
                      <a:pPr algn="ctr" fontAlgn="b"/>
                      <a:r>
                        <a:rPr lang="en-US" sz="1100" b="1" i="0" u="none" strike="noStrike">
                          <a:solidFill>
                            <a:srgbClr val="000000"/>
                          </a:solidFill>
                          <a:effectLst/>
                          <a:latin typeface="Calibri" panose="020F0502020204030204" pitchFamily="34" charset="0"/>
                        </a:rPr>
                        <a:t>2016-17 Functional Capacity</a:t>
                      </a:r>
                    </a:p>
                  </a:txBody>
                  <a:tcPr marL="9525" marR="9525" marT="9525" marB="0" anchor="b">
                    <a:lnL>
                      <a:noFill/>
                    </a:lnL>
                    <a:lnR>
                      <a:noFill/>
                    </a:lnR>
                    <a:lnT>
                      <a:noFill/>
                    </a:lnT>
                    <a:lnB>
                      <a:noFill/>
                    </a:lnB>
                  </a:tcPr>
                </a:tc>
              </a:tr>
              <a:tr h="228172">
                <a:tc>
                  <a:txBody>
                    <a:bodyPr/>
                    <a:lstStyle/>
                    <a:p>
                      <a:pPr algn="ctr" fontAlgn="b"/>
                      <a:r>
                        <a:rPr lang="en-US" sz="1100" b="0" i="0" u="none" strike="noStrike">
                          <a:solidFill>
                            <a:srgbClr val="000000"/>
                          </a:solidFill>
                          <a:effectLst/>
                          <a:latin typeface="Calibri" panose="020F0502020204030204" pitchFamily="34" charset="0"/>
                        </a:rPr>
                        <a:t>Barker's Point Elementary School</a:t>
                      </a: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347</a:t>
                      </a: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80%</a:t>
                      </a:r>
                    </a:p>
                  </a:txBody>
                  <a:tcPr marL="9525" marR="9525" marT="9525" marB="0" anchor="b">
                    <a:lnL>
                      <a:noFill/>
                    </a:lnL>
                    <a:lnR>
                      <a:noFill/>
                    </a:lnR>
                    <a:lnT>
                      <a:noFill/>
                    </a:lnT>
                    <a:lnB>
                      <a:noFill/>
                    </a:lnB>
                  </a:tcPr>
                </a:tc>
              </a:tr>
              <a:tr h="228172">
                <a:tc>
                  <a:txBody>
                    <a:bodyPr/>
                    <a:lstStyle/>
                    <a:p>
                      <a:pPr algn="ctr" fontAlgn="b"/>
                      <a:r>
                        <a:rPr lang="en-US" sz="1100" b="0" i="0" u="none" strike="noStrike">
                          <a:solidFill>
                            <a:srgbClr val="000000"/>
                          </a:solidFill>
                          <a:effectLst/>
                          <a:latin typeface="Calibri" panose="020F0502020204030204" pitchFamily="34" charset="0"/>
                        </a:rPr>
                        <a:t>Gibson Neill Memorial Elementary School</a:t>
                      </a: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615</a:t>
                      </a: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99%</a:t>
                      </a:r>
                    </a:p>
                  </a:txBody>
                  <a:tcPr marL="9525" marR="9525" marT="9525" marB="0" anchor="b">
                    <a:lnL>
                      <a:noFill/>
                    </a:lnL>
                    <a:lnR>
                      <a:noFill/>
                    </a:lnR>
                    <a:lnT>
                      <a:noFill/>
                    </a:lnT>
                    <a:lnB>
                      <a:noFill/>
                    </a:lnB>
                  </a:tcPr>
                </a:tc>
              </a:tr>
              <a:tr h="228172">
                <a:tc>
                  <a:txBody>
                    <a:bodyPr/>
                    <a:lstStyle/>
                    <a:p>
                      <a:pPr algn="ctr" fontAlgn="b"/>
                      <a:r>
                        <a:rPr lang="en-US" sz="1100" b="0" i="0" u="none" strike="noStrike">
                          <a:solidFill>
                            <a:srgbClr val="000000"/>
                          </a:solidFill>
                          <a:effectLst/>
                          <a:latin typeface="Calibri" panose="020F0502020204030204" pitchFamily="34" charset="0"/>
                        </a:rPr>
                        <a:t>Park Street Elementary School</a:t>
                      </a: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408</a:t>
                      </a: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81%</a:t>
                      </a:r>
                    </a:p>
                  </a:txBody>
                  <a:tcPr marL="9525" marR="9525" marT="9525" marB="0" anchor="b">
                    <a:lnL>
                      <a:noFill/>
                    </a:lnL>
                    <a:lnR>
                      <a:noFill/>
                    </a:lnR>
                    <a:lnT>
                      <a:noFill/>
                    </a:lnT>
                    <a:lnB>
                      <a:noFill/>
                    </a:lnB>
                  </a:tcPr>
                </a:tc>
              </a:tr>
              <a:tr h="228172">
                <a:tc>
                  <a:txBody>
                    <a:bodyPr/>
                    <a:lstStyle/>
                    <a:p>
                      <a:pPr algn="ctr" fontAlgn="b"/>
                      <a:r>
                        <a:rPr lang="en-US" sz="1100" b="0" i="0" u="none" strike="noStrike">
                          <a:solidFill>
                            <a:srgbClr val="000000"/>
                          </a:solidFill>
                          <a:effectLst/>
                          <a:latin typeface="Calibri" panose="020F0502020204030204" pitchFamily="34" charset="0"/>
                        </a:rPr>
                        <a:t>Royal Road Elementary School</a:t>
                      </a: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405</a:t>
                      </a: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89%</a:t>
                      </a:r>
                    </a:p>
                  </a:txBody>
                  <a:tcPr marL="9525" marR="9525" marT="9525" marB="0" anchor="b">
                    <a:lnL>
                      <a:noFill/>
                    </a:lnL>
                    <a:lnR>
                      <a:noFill/>
                    </a:lnR>
                    <a:lnT>
                      <a:noFill/>
                    </a:lnT>
                    <a:lnB>
                      <a:noFill/>
                    </a:lnB>
                  </a:tcPr>
                </a:tc>
              </a:tr>
              <a:tr h="228172">
                <a:tc>
                  <a:txBody>
                    <a:bodyPr/>
                    <a:lstStyle/>
                    <a:p>
                      <a:pPr algn="ctr" fontAlgn="b"/>
                      <a:r>
                        <a:rPr lang="en-US" sz="1100" b="0" i="0" u="none" strike="noStrike">
                          <a:solidFill>
                            <a:srgbClr val="000000"/>
                          </a:solidFill>
                          <a:effectLst/>
                          <a:latin typeface="Calibri" panose="020F0502020204030204" pitchFamily="34" charset="0"/>
                        </a:rPr>
                        <a:t>McAdam Avenue Elementary School</a:t>
                      </a: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74</a:t>
                      </a: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34%</a:t>
                      </a:r>
                    </a:p>
                  </a:txBody>
                  <a:tcPr marL="9525" marR="9525" marT="9525" marB="0" anchor="b">
                    <a:lnL>
                      <a:noFill/>
                    </a:lnL>
                    <a:lnR>
                      <a:noFill/>
                    </a:lnR>
                    <a:lnT>
                      <a:noFill/>
                    </a:lnT>
                    <a:lnB>
                      <a:noFill/>
                    </a:lnB>
                  </a:tcPr>
                </a:tc>
              </a:tr>
              <a:tr h="228172">
                <a:tc>
                  <a:txBody>
                    <a:bodyPr/>
                    <a:lstStyle/>
                    <a:p>
                      <a:pPr algn="ctr" fontAlgn="b"/>
                      <a:r>
                        <a:rPr lang="en-US" sz="1100" b="0" i="0" u="none" strike="noStrike">
                          <a:solidFill>
                            <a:srgbClr val="000000"/>
                          </a:solidFill>
                          <a:effectLst/>
                          <a:latin typeface="Calibri" panose="020F0502020204030204" pitchFamily="34" charset="0"/>
                        </a:rPr>
                        <a:t>NashWaaksis Memorial Elementary School</a:t>
                      </a: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280</a:t>
                      </a:r>
                    </a:p>
                  </a:txBody>
                  <a:tcPr marL="9525" marR="9525" marT="9525"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panose="020F0502020204030204" pitchFamily="34" charset="0"/>
                        </a:rPr>
                        <a:t>83%</a:t>
                      </a:r>
                    </a:p>
                  </a:txBody>
                  <a:tcPr marL="9525" marR="9525" marT="9525" marB="0" anchor="b">
                    <a:lnL>
                      <a:noFill/>
                    </a:lnL>
                    <a:lnR>
                      <a:noFill/>
                    </a:lnR>
                    <a:lnT>
                      <a:noFill/>
                    </a:lnT>
                    <a:lnB>
                      <a:noFill/>
                    </a:lnB>
                  </a:tcPr>
                </a:tc>
              </a:tr>
            </a:tbl>
          </a:graphicData>
        </a:graphic>
      </p:graphicFrame>
    </p:spTree>
    <p:extLst>
      <p:ext uri="{BB962C8B-B14F-4D97-AF65-F5344CB8AC3E}">
        <p14:creationId xmlns:p14="http://schemas.microsoft.com/office/powerpoint/2010/main" val="38352529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56417"/>
            <a:ext cx="9985603" cy="1325563"/>
          </a:xfrm>
          <a:solidFill>
            <a:srgbClr val="B0953A"/>
          </a:solidFill>
        </p:spPr>
        <p:style>
          <a:lnRef idx="2">
            <a:schemeClr val="accent4">
              <a:shade val="50000"/>
            </a:schemeClr>
          </a:lnRef>
          <a:fillRef idx="1">
            <a:schemeClr val="accent4"/>
          </a:fillRef>
          <a:effectRef idx="0">
            <a:schemeClr val="accent4"/>
          </a:effectRef>
          <a:fontRef idx="minor">
            <a:schemeClr val="lt1"/>
          </a:fontRef>
        </p:style>
        <p:txBody>
          <a:bodyPr>
            <a:normAutofit/>
          </a:bodyPr>
          <a:lstStyle/>
          <a:p>
            <a:pPr algn="ctr"/>
            <a:r>
              <a:rPr lang="en-CA" sz="4200" smtClean="0">
                <a:latin typeface="Arial" panose="020B0604020202020204" pitchFamily="34" charset="0"/>
                <a:cs typeface="Arial" panose="020B0604020202020204" pitchFamily="34" charset="0"/>
              </a:rPr>
              <a:t>Recap</a:t>
            </a:r>
            <a:endParaRPr lang="en-CA" sz="4200" dirty="0">
              <a:latin typeface="Arial" panose="020B0604020202020204" pitchFamily="34" charset="0"/>
              <a:cs typeface="Arial" panose="020B0604020202020204" pitchFamily="34" charset="0"/>
            </a:endParaRPr>
          </a:p>
        </p:txBody>
      </p:sp>
      <p:sp>
        <p:nvSpPr>
          <p:cNvPr id="3" name="TextBox 2"/>
          <p:cNvSpPr txBox="1"/>
          <p:nvPr/>
        </p:nvSpPr>
        <p:spPr>
          <a:xfrm>
            <a:off x="1166949" y="2055222"/>
            <a:ext cx="8917577" cy="3970318"/>
          </a:xfrm>
          <a:prstGeom prst="rect">
            <a:avLst/>
          </a:prstGeom>
          <a:noFill/>
        </p:spPr>
        <p:txBody>
          <a:bodyPr wrap="square" rtlCol="0">
            <a:spAutoFit/>
          </a:bodyPr>
          <a:lstStyle/>
          <a:p>
            <a:pPr marL="285750" indent="-285750">
              <a:buFont typeface="Arial" panose="020B0604020202020204" pitchFamily="34" charset="0"/>
              <a:buChar char="•"/>
            </a:pPr>
            <a:r>
              <a:rPr lang="en-US" dirty="0" smtClean="0"/>
              <a:t>We feel that the population will grow more on the north side of Fredericton, then it will on the south side.  E&amp;Y and The City of Fredericton personnel estimated that 50% of future population growth would happen on the north side and 50% on the south side.</a:t>
            </a:r>
          </a:p>
          <a:p>
            <a:pPr marL="285750" indent="-285750">
              <a:buFont typeface="Arial" panose="020B0604020202020204" pitchFamily="34" charset="0"/>
              <a:buChar char="•"/>
            </a:pPr>
            <a:r>
              <a:rPr lang="en-US" dirty="0" smtClean="0"/>
              <a:t>Our current schools would achieve the 80% functional capacity mark when their student enrolments reached 2054 students.  Currently the student enrolment for these schools is 2129 students, with a functional capacity of 83%.  The addition of the two proposed new schools would see the 80% functional capacity increased to 2412 students.  Using the current enrollment, the functional capacity would be at 71% (with no new growth).  </a:t>
            </a:r>
          </a:p>
          <a:p>
            <a:pPr marL="285750" indent="-285750">
              <a:buFont typeface="Arial" panose="020B0604020202020204" pitchFamily="34" charset="0"/>
              <a:buChar char="•"/>
            </a:pPr>
            <a:r>
              <a:rPr lang="en-US" dirty="0" smtClean="0"/>
              <a:t>These proposed school boundaries have all elementary schools at an 80% functional capacity or less, with only one being below the “optimal 60 – 80%” mark.  </a:t>
            </a:r>
          </a:p>
          <a:p>
            <a:pPr marL="285750" indent="-285750">
              <a:buFont typeface="Arial" panose="020B0604020202020204" pitchFamily="34" charset="0"/>
              <a:buChar char="•"/>
            </a:pPr>
            <a:r>
              <a:rPr lang="en-US" dirty="0" smtClean="0"/>
              <a:t>Allows for room at PSES for future boundary changes to a more centralized location on the north side.  I.e. Should GNMES continue to grow, you could easily add students into PSES.</a:t>
            </a:r>
          </a:p>
          <a:p>
            <a:pPr marL="285750" indent="-285750">
              <a:buFont typeface="Arial" panose="020B0604020202020204" pitchFamily="34" charset="0"/>
              <a:buChar char="•"/>
            </a:pPr>
            <a:r>
              <a:rPr lang="en-US" dirty="0" smtClean="0"/>
              <a:t>This should see most portable classrooms (with exception of BPES), removed.</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7775830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52929"/>
          </a:xfrm>
          <a:solidFill>
            <a:srgbClr val="B0953A"/>
          </a:solidFill>
        </p:spPr>
        <p:style>
          <a:lnRef idx="2">
            <a:schemeClr val="accent4">
              <a:shade val="50000"/>
            </a:schemeClr>
          </a:lnRef>
          <a:fillRef idx="1">
            <a:schemeClr val="accent4"/>
          </a:fillRef>
          <a:effectRef idx="0">
            <a:schemeClr val="accent4"/>
          </a:effectRef>
          <a:fontRef idx="minor">
            <a:schemeClr val="lt1"/>
          </a:fontRef>
        </p:style>
        <p:txBody>
          <a:bodyPr/>
          <a:lstStyle/>
          <a:p>
            <a:pPr algn="ctr"/>
            <a:r>
              <a:rPr lang="en-CA" dirty="0" smtClean="0">
                <a:latin typeface="Arial" panose="020B0604020202020204" pitchFamily="34" charset="0"/>
                <a:cs typeface="Arial" panose="020B0604020202020204" pitchFamily="34" charset="0"/>
              </a:rPr>
              <a:t>History</a:t>
            </a:r>
            <a:endParaRPr lang="en-CA"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38200" y="1688757"/>
            <a:ext cx="10515600" cy="4621426"/>
          </a:xfrm>
        </p:spPr>
        <p:txBody>
          <a:bodyPr>
            <a:normAutofit/>
          </a:bodyPr>
          <a:lstStyle/>
          <a:p>
            <a:r>
              <a:rPr lang="en-US" sz="3300" dirty="0" smtClean="0">
                <a:latin typeface="Arial" panose="020B0604020202020204" pitchFamily="34" charset="0"/>
                <a:cs typeface="Arial" panose="020B0604020202020204" pitchFamily="34" charset="0"/>
              </a:rPr>
              <a:t>DEC wanted to examine the current structure and enrollment data of elementary schools on the north side of Fredericton</a:t>
            </a:r>
          </a:p>
          <a:p>
            <a:r>
              <a:rPr lang="en-US" sz="3300" dirty="0" smtClean="0">
                <a:latin typeface="Arial" panose="020B0604020202020204" pitchFamily="34" charset="0"/>
                <a:cs typeface="Arial" panose="020B0604020202020204" pitchFamily="34" charset="0"/>
              </a:rPr>
              <a:t>The Director of Finance and Administration, along with his team have compiled the following facts and have included recommendations to the DEC</a:t>
            </a:r>
            <a:endParaRPr lang="en-US" sz="3300" dirty="0">
              <a:latin typeface="Arial" panose="020B0604020202020204" pitchFamily="34" charset="0"/>
              <a:cs typeface="Arial" panose="020B0604020202020204" pitchFamily="34" charset="0"/>
            </a:endParaRPr>
          </a:p>
          <a:p>
            <a:endParaRPr lang="en-CA" dirty="0"/>
          </a:p>
        </p:txBody>
      </p:sp>
    </p:spTree>
    <p:extLst>
      <p:ext uri="{BB962C8B-B14F-4D97-AF65-F5344CB8AC3E}">
        <p14:creationId xmlns:p14="http://schemas.microsoft.com/office/powerpoint/2010/main" val="8894480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56417"/>
            <a:ext cx="9985603" cy="1325563"/>
          </a:xfrm>
          <a:solidFill>
            <a:srgbClr val="B0953A"/>
          </a:solidFill>
        </p:spPr>
        <p:style>
          <a:lnRef idx="2">
            <a:schemeClr val="accent4">
              <a:shade val="50000"/>
            </a:schemeClr>
          </a:lnRef>
          <a:fillRef idx="1">
            <a:schemeClr val="accent4"/>
          </a:fillRef>
          <a:effectRef idx="0">
            <a:schemeClr val="accent4"/>
          </a:effectRef>
          <a:fontRef idx="minor">
            <a:schemeClr val="lt1"/>
          </a:fontRef>
        </p:style>
        <p:txBody>
          <a:bodyPr>
            <a:normAutofit/>
          </a:bodyPr>
          <a:lstStyle/>
          <a:p>
            <a:pPr algn="ctr"/>
            <a:r>
              <a:rPr lang="en-CA" sz="4200" dirty="0" smtClean="0">
                <a:latin typeface="Arial" panose="020B0604020202020204" pitchFamily="34" charset="0"/>
                <a:cs typeface="Arial" panose="020B0604020202020204" pitchFamily="34" charset="0"/>
              </a:rPr>
              <a:t>Questions</a:t>
            </a:r>
            <a:endParaRPr lang="en-CA" sz="4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061723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4306" y="175655"/>
            <a:ext cx="10515600" cy="1325563"/>
          </a:xfrm>
          <a:solidFill>
            <a:srgbClr val="B0953A"/>
          </a:solidFill>
        </p:spPr>
        <p:style>
          <a:lnRef idx="2">
            <a:schemeClr val="accent4">
              <a:shade val="50000"/>
            </a:schemeClr>
          </a:lnRef>
          <a:fillRef idx="1">
            <a:schemeClr val="accent4"/>
          </a:fillRef>
          <a:effectRef idx="0">
            <a:schemeClr val="accent4"/>
          </a:effectRef>
          <a:fontRef idx="minor">
            <a:schemeClr val="lt1"/>
          </a:fontRef>
        </p:style>
        <p:txBody>
          <a:bodyPr>
            <a:normAutofit/>
          </a:bodyPr>
          <a:lstStyle/>
          <a:p>
            <a:pPr algn="ctr"/>
            <a:r>
              <a:rPr lang="en-US" sz="4200" dirty="0" smtClean="0">
                <a:latin typeface="Arial" panose="020B0604020202020204" pitchFamily="34" charset="0"/>
                <a:cs typeface="Arial" panose="020B0604020202020204" pitchFamily="34" charset="0"/>
              </a:rPr>
              <a:t>Background</a:t>
            </a:r>
            <a:endParaRPr lang="en-CA" sz="42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14306" y="1828801"/>
            <a:ext cx="10515599" cy="4868561"/>
          </a:xfrm>
        </p:spPr>
        <p:txBody>
          <a:bodyPr>
            <a:normAutofit/>
          </a:bodyPr>
          <a:lstStyle/>
          <a:p>
            <a:endParaRPr lang="en-US" sz="4200" dirty="0" smtClean="0">
              <a:latin typeface="Arial" panose="020B0604020202020204" pitchFamily="34" charset="0"/>
              <a:cs typeface="Arial" panose="020B0604020202020204" pitchFamily="34" charset="0"/>
            </a:endParaRPr>
          </a:p>
          <a:p>
            <a:r>
              <a:rPr lang="en-US" sz="2000" dirty="0" smtClean="0">
                <a:latin typeface="Arial" panose="020B0604020202020204" pitchFamily="34" charset="0"/>
                <a:cs typeface="Arial" panose="020B0604020202020204" pitchFamily="34" charset="0"/>
              </a:rPr>
              <a:t>There are currently six elementary schools on the north side of Fredericton that were considered in this study.  Barker’s Point Elementary School, Gibson Neill Memorial Elementary School, McAdam Avenue Elementary School, </a:t>
            </a:r>
            <a:r>
              <a:rPr lang="en-US" sz="2000" dirty="0" err="1" smtClean="0">
                <a:latin typeface="Arial" panose="020B0604020202020204" pitchFamily="34" charset="0"/>
                <a:cs typeface="Arial" panose="020B0604020202020204" pitchFamily="34" charset="0"/>
              </a:rPr>
              <a:t>Nashwaaksis</a:t>
            </a:r>
            <a:r>
              <a:rPr lang="en-US" sz="2000" dirty="0" smtClean="0">
                <a:latin typeface="Arial" panose="020B0604020202020204" pitchFamily="34" charset="0"/>
                <a:cs typeface="Arial" panose="020B0604020202020204" pitchFamily="34" charset="0"/>
              </a:rPr>
              <a:t> Memorial School, Park Street Elementary School and Royal Road Elementary School.</a:t>
            </a:r>
          </a:p>
          <a:p>
            <a:r>
              <a:rPr lang="en-US" sz="2000" dirty="0" smtClean="0">
                <a:latin typeface="Arial" panose="020B0604020202020204" pitchFamily="34" charset="0"/>
                <a:cs typeface="Arial" panose="020B0604020202020204" pitchFamily="34" charset="0"/>
              </a:rPr>
              <a:t>The current school structures have a combined functional capacity of 83% (current enrolment of 2129).  Schools are considered full when they reach </a:t>
            </a:r>
            <a:r>
              <a:rPr lang="en-US" sz="2000" dirty="0">
                <a:latin typeface="Arial" panose="020B0604020202020204" pitchFamily="34" charset="0"/>
                <a:cs typeface="Arial" panose="020B0604020202020204" pitchFamily="34" charset="0"/>
              </a:rPr>
              <a:t>80</a:t>
            </a:r>
            <a:r>
              <a:rPr lang="en-US" sz="2000" dirty="0" smtClean="0">
                <a:latin typeface="Arial" panose="020B0604020202020204" pitchFamily="34" charset="0"/>
                <a:cs typeface="Arial" panose="020B0604020202020204" pitchFamily="34" charset="0"/>
              </a:rPr>
              <a:t>% (2054 students). </a:t>
            </a:r>
            <a:r>
              <a:rPr lang="en-US" sz="2000" dirty="0">
                <a:latin typeface="Arial" panose="020B0604020202020204" pitchFamily="34" charset="0"/>
                <a:cs typeface="Arial" panose="020B0604020202020204" pitchFamily="34" charset="0"/>
              </a:rPr>
              <a:t>The District </a:t>
            </a:r>
            <a:r>
              <a:rPr lang="en-US" sz="2000" dirty="0" smtClean="0">
                <a:latin typeface="Arial" panose="020B0604020202020204" pitchFamily="34" charset="0"/>
                <a:cs typeface="Arial" panose="020B0604020202020204" pitchFamily="34" charset="0"/>
              </a:rPr>
              <a:t>notes </a:t>
            </a:r>
            <a:r>
              <a:rPr lang="en-US" sz="2000" dirty="0">
                <a:latin typeface="Arial" panose="020B0604020202020204" pitchFamily="34" charset="0"/>
                <a:cs typeface="Arial" panose="020B0604020202020204" pitchFamily="34" charset="0"/>
              </a:rPr>
              <a:t>that the north side of Fredericton is projected to continue to grow in the future</a:t>
            </a:r>
            <a:r>
              <a:rPr lang="en-US" sz="2000" dirty="0" smtClean="0">
                <a:latin typeface="Arial" panose="020B0604020202020204" pitchFamily="34" charset="0"/>
                <a:cs typeface="Arial" panose="020B0604020202020204" pitchFamily="34" charset="0"/>
              </a:rPr>
              <a:t>.</a:t>
            </a:r>
          </a:p>
          <a:p>
            <a:r>
              <a:rPr lang="en-US" sz="2000" dirty="0" smtClean="0">
                <a:latin typeface="Arial" panose="020B0604020202020204" pitchFamily="34" charset="0"/>
                <a:cs typeface="Arial" panose="020B0604020202020204" pitchFamily="34" charset="0"/>
              </a:rPr>
              <a:t>There are currently nine mobile classrooms located at these six schools. </a:t>
            </a:r>
            <a:endParaRPr lang="en-US" sz="2000" dirty="0">
              <a:latin typeface="Arial" panose="020B0604020202020204" pitchFamily="34" charset="0"/>
              <a:cs typeface="Arial" panose="020B0604020202020204" pitchFamily="34" charset="0"/>
            </a:endParaRPr>
          </a:p>
          <a:p>
            <a:endParaRPr lang="en-US" sz="2000" dirty="0" smtClean="0">
              <a:latin typeface="Arial" panose="020B0604020202020204" pitchFamily="34" charset="0"/>
              <a:cs typeface="Arial" panose="020B0604020202020204" pitchFamily="34" charset="0"/>
            </a:endParaRPr>
          </a:p>
          <a:p>
            <a:endParaRPr lang="en-US" sz="2000" dirty="0" smtClean="0">
              <a:latin typeface="Arial" panose="020B0604020202020204" pitchFamily="34" charset="0"/>
              <a:cs typeface="Arial" panose="020B0604020202020204" pitchFamily="34" charset="0"/>
            </a:endParaRPr>
          </a:p>
          <a:p>
            <a:endParaRPr lang="en-US" sz="4200" dirty="0">
              <a:latin typeface="Arial" panose="020B0604020202020204" pitchFamily="34" charset="0"/>
              <a:cs typeface="Arial" panose="020B0604020202020204" pitchFamily="34" charset="0"/>
            </a:endParaRPr>
          </a:p>
          <a:p>
            <a:endParaRPr lang="en-CA" dirty="0"/>
          </a:p>
        </p:txBody>
      </p:sp>
    </p:spTree>
    <p:extLst>
      <p:ext uri="{BB962C8B-B14F-4D97-AF65-F5344CB8AC3E}">
        <p14:creationId xmlns:p14="http://schemas.microsoft.com/office/powerpoint/2010/main" val="3893761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4306" y="175655"/>
            <a:ext cx="10515600" cy="1325563"/>
          </a:xfrm>
          <a:solidFill>
            <a:srgbClr val="B0953A"/>
          </a:solidFill>
        </p:spPr>
        <p:style>
          <a:lnRef idx="2">
            <a:schemeClr val="accent4">
              <a:shade val="50000"/>
            </a:schemeClr>
          </a:lnRef>
          <a:fillRef idx="1">
            <a:schemeClr val="accent4"/>
          </a:fillRef>
          <a:effectRef idx="0">
            <a:schemeClr val="accent4"/>
          </a:effectRef>
          <a:fontRef idx="minor">
            <a:schemeClr val="lt1"/>
          </a:fontRef>
        </p:style>
        <p:txBody>
          <a:bodyPr>
            <a:normAutofit/>
          </a:bodyPr>
          <a:lstStyle/>
          <a:p>
            <a:pPr algn="ctr"/>
            <a:r>
              <a:rPr lang="en-US" sz="4200" dirty="0" smtClean="0">
                <a:latin typeface="Arial" panose="020B0604020202020204" pitchFamily="34" charset="0"/>
                <a:cs typeface="Arial" panose="020B0604020202020204" pitchFamily="34" charset="0"/>
              </a:rPr>
              <a:t>Objective</a:t>
            </a:r>
            <a:endParaRPr lang="en-CA" sz="42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14307" y="1828801"/>
            <a:ext cx="10584916" cy="4598125"/>
          </a:xfrm>
        </p:spPr>
        <p:txBody>
          <a:bodyPr>
            <a:normAutofit/>
          </a:bodyPr>
          <a:lstStyle/>
          <a:p>
            <a:r>
              <a:rPr lang="en-US" sz="2600" dirty="0" smtClean="0">
                <a:latin typeface="Arial" panose="020B0604020202020204" pitchFamily="34" charset="0"/>
                <a:cs typeface="Arial" panose="020B0604020202020204" pitchFamily="34" charset="0"/>
              </a:rPr>
              <a:t>Given the current structures are over the combined functional capacity, we feel the need for the DEC to adopt a plan that will address both the projected growth in enrollment and pedagogical needs of the north side of Fredericton moving forward.  </a:t>
            </a:r>
          </a:p>
          <a:p>
            <a:r>
              <a:rPr lang="en-US" sz="2600" dirty="0" smtClean="0">
                <a:latin typeface="Arial" panose="020B0604020202020204" pitchFamily="34" charset="0"/>
                <a:cs typeface="Arial" panose="020B0604020202020204" pitchFamily="34" charset="0"/>
              </a:rPr>
              <a:t>After closely analyzing the data collected, we have came up with scenarios that we feel will meet the </a:t>
            </a:r>
            <a:r>
              <a:rPr lang="en-US" sz="2600" smtClean="0">
                <a:latin typeface="Arial" panose="020B0604020202020204" pitchFamily="34" charset="0"/>
                <a:cs typeface="Arial" panose="020B0604020202020204" pitchFamily="34" charset="0"/>
              </a:rPr>
              <a:t>district’s future needs.</a:t>
            </a:r>
            <a:endParaRPr lang="en-US" sz="2600" dirty="0">
              <a:latin typeface="Arial" panose="020B0604020202020204" pitchFamily="34" charset="0"/>
              <a:cs typeface="Arial" panose="020B0604020202020204" pitchFamily="34" charset="0"/>
            </a:endParaRPr>
          </a:p>
          <a:p>
            <a:endParaRPr lang="en-CA" dirty="0"/>
          </a:p>
        </p:txBody>
      </p:sp>
    </p:spTree>
    <p:extLst>
      <p:ext uri="{BB962C8B-B14F-4D97-AF65-F5344CB8AC3E}">
        <p14:creationId xmlns:p14="http://schemas.microsoft.com/office/powerpoint/2010/main" val="41239404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B0953A"/>
          </a:solidFill>
        </p:spPr>
        <p:style>
          <a:lnRef idx="2">
            <a:schemeClr val="accent4">
              <a:shade val="50000"/>
            </a:schemeClr>
          </a:lnRef>
          <a:fillRef idx="1">
            <a:schemeClr val="accent4"/>
          </a:fillRef>
          <a:effectRef idx="0">
            <a:schemeClr val="accent4"/>
          </a:effectRef>
          <a:fontRef idx="minor">
            <a:schemeClr val="lt1"/>
          </a:fontRef>
        </p:style>
        <p:txBody>
          <a:bodyPr/>
          <a:lstStyle/>
          <a:p>
            <a:pPr algn="ctr"/>
            <a:r>
              <a:rPr lang="en-CA" dirty="0" smtClean="0"/>
              <a:t>Enrolment Projections</a:t>
            </a:r>
            <a:endParaRPr lang="en-CA" dirty="0"/>
          </a:p>
        </p:txBody>
      </p:sp>
      <p:graphicFrame>
        <p:nvGraphicFramePr>
          <p:cNvPr id="7" name="Table 6"/>
          <p:cNvGraphicFramePr>
            <a:graphicFrameLocks noGrp="1"/>
          </p:cNvGraphicFramePr>
          <p:nvPr>
            <p:extLst>
              <p:ext uri="{D42A27DB-BD31-4B8C-83A1-F6EECF244321}">
                <p14:modId xmlns:p14="http://schemas.microsoft.com/office/powerpoint/2010/main" val="1906479233"/>
              </p:ext>
            </p:extLst>
          </p:nvPr>
        </p:nvGraphicFramePr>
        <p:xfrm>
          <a:off x="838200" y="1787684"/>
          <a:ext cx="4876800" cy="2476500"/>
        </p:xfrm>
        <a:graphic>
          <a:graphicData uri="http://schemas.openxmlformats.org/drawingml/2006/table">
            <a:tbl>
              <a:tblPr/>
              <a:tblGrid>
                <a:gridCol w="609600"/>
                <a:gridCol w="609600"/>
                <a:gridCol w="609600"/>
                <a:gridCol w="609600"/>
                <a:gridCol w="609600"/>
                <a:gridCol w="609600"/>
                <a:gridCol w="609600"/>
                <a:gridCol w="609600"/>
              </a:tblGrid>
              <a:tr h="190500">
                <a:tc gridSpan="7">
                  <a:txBody>
                    <a:bodyPr/>
                    <a:lstStyle/>
                    <a:p>
                      <a:pPr algn="ctr" fontAlgn="b"/>
                      <a:r>
                        <a:rPr lang="en-US" sz="1100" b="0" i="0" u="none" strike="noStrike">
                          <a:solidFill>
                            <a:srgbClr val="000000"/>
                          </a:solidFill>
                          <a:effectLst/>
                          <a:latin typeface="Calibri" panose="020F0502020204030204" pitchFamily="34" charset="0"/>
                        </a:rPr>
                        <a:t>Projection 1 (Assuming no net migration)</a:t>
                      </a:r>
                    </a:p>
                  </a:txBody>
                  <a:tcPr marL="9525" marR="9525" marT="9525"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1100" b="0" i="0" u="none" strike="noStrike">
                          <a:solidFill>
                            <a:srgbClr val="000000"/>
                          </a:solidFill>
                          <a:effectLst/>
                          <a:latin typeface="Calibri" panose="020F0502020204030204" pitchFamily="34" charset="0"/>
                        </a:rPr>
                        <a:t>Total</a:t>
                      </a:r>
                    </a:p>
                  </a:txBody>
                  <a:tcPr marL="9525" marR="9525" marT="9525" marB="0" anchor="b">
                    <a:lnL>
                      <a:noFill/>
                    </a:lnL>
                    <a:lnR>
                      <a:noFill/>
                    </a:lnR>
                    <a:lnT>
                      <a:noFill/>
                    </a:lnT>
                    <a:lnB>
                      <a:noFill/>
                    </a:lnB>
                  </a:tcPr>
                </a:tc>
              </a:tr>
              <a:tr h="190500">
                <a:tc>
                  <a:txBody>
                    <a:bodyPr/>
                    <a:lstStyle/>
                    <a:p>
                      <a:pPr algn="l" fontAlgn="b"/>
                      <a:r>
                        <a:rPr lang="en-US" sz="1100" b="0" i="0" u="none" strike="noStrike">
                          <a:solidFill>
                            <a:srgbClr val="000000"/>
                          </a:solidFill>
                          <a:effectLst/>
                          <a:latin typeface="Calibri" panose="020F0502020204030204" pitchFamily="34" charset="0"/>
                        </a:rPr>
                        <a:t>Year</a:t>
                      </a:r>
                    </a:p>
                  </a:txBody>
                  <a:tcPr marL="9525" marR="9525" marT="9525"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K</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1</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2</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3</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4</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5</a:t>
                      </a: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r>
              <a:tr h="190500">
                <a:tc>
                  <a:txBody>
                    <a:bodyPr/>
                    <a:lstStyle/>
                    <a:p>
                      <a:pPr algn="l" fontAlgn="b"/>
                      <a:r>
                        <a:rPr lang="en-US" sz="1100" b="0" i="0" u="none" strike="noStrike">
                          <a:solidFill>
                            <a:srgbClr val="000000"/>
                          </a:solidFill>
                          <a:effectLst/>
                          <a:latin typeface="Calibri" panose="020F0502020204030204" pitchFamily="34" charset="0"/>
                        </a:rPr>
                        <a:t>2016-17</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345</a:t>
                      </a:r>
                    </a:p>
                  </a:txBody>
                  <a:tcPr marL="9525" marR="9525" marT="9525" marB="0" anchor="b">
                    <a:lnL>
                      <a:noFill/>
                    </a:lnL>
                    <a:lnR>
                      <a:noFill/>
                    </a:lnR>
                    <a:lnT>
                      <a:noFill/>
                    </a:lnT>
                    <a:lnB>
                      <a:noFill/>
                    </a:lnB>
                    <a:solidFill>
                      <a:srgbClr val="C6E0B4"/>
                    </a:solidFill>
                  </a:tcPr>
                </a:tc>
                <a:tc>
                  <a:txBody>
                    <a:bodyPr/>
                    <a:lstStyle/>
                    <a:p>
                      <a:pPr algn="r" fontAlgn="b"/>
                      <a:r>
                        <a:rPr lang="en-US" sz="1100" b="0" i="0" u="none" strike="noStrike">
                          <a:solidFill>
                            <a:srgbClr val="000000"/>
                          </a:solidFill>
                          <a:effectLst/>
                          <a:latin typeface="Calibri" panose="020F0502020204030204" pitchFamily="34" charset="0"/>
                        </a:rPr>
                        <a:t>367</a:t>
                      </a:r>
                    </a:p>
                  </a:txBody>
                  <a:tcPr marL="9525" marR="9525" marT="9525" marB="0" anchor="b">
                    <a:lnL>
                      <a:noFill/>
                    </a:lnL>
                    <a:lnR>
                      <a:noFill/>
                    </a:lnR>
                    <a:lnT>
                      <a:noFill/>
                    </a:lnT>
                    <a:lnB>
                      <a:noFill/>
                    </a:lnB>
                    <a:solidFill>
                      <a:srgbClr val="C6E0B4"/>
                    </a:solidFill>
                  </a:tcPr>
                </a:tc>
                <a:tc>
                  <a:txBody>
                    <a:bodyPr/>
                    <a:lstStyle/>
                    <a:p>
                      <a:pPr algn="r" fontAlgn="b"/>
                      <a:r>
                        <a:rPr lang="en-US" sz="1100" b="0" i="0" u="none" strike="noStrike">
                          <a:solidFill>
                            <a:srgbClr val="000000"/>
                          </a:solidFill>
                          <a:effectLst/>
                          <a:latin typeface="Calibri" panose="020F0502020204030204" pitchFamily="34" charset="0"/>
                        </a:rPr>
                        <a:t>394</a:t>
                      </a:r>
                    </a:p>
                  </a:txBody>
                  <a:tcPr marL="9525" marR="9525" marT="9525" marB="0" anchor="b">
                    <a:lnL>
                      <a:noFill/>
                    </a:lnL>
                    <a:lnR>
                      <a:noFill/>
                    </a:lnR>
                    <a:lnT>
                      <a:noFill/>
                    </a:lnT>
                    <a:lnB>
                      <a:noFill/>
                    </a:lnB>
                    <a:solidFill>
                      <a:srgbClr val="C6E0B4"/>
                    </a:solidFill>
                  </a:tcPr>
                </a:tc>
                <a:tc>
                  <a:txBody>
                    <a:bodyPr/>
                    <a:lstStyle/>
                    <a:p>
                      <a:pPr algn="r" fontAlgn="b"/>
                      <a:r>
                        <a:rPr lang="en-US" sz="1100" b="0" i="0" u="none" strike="noStrike">
                          <a:solidFill>
                            <a:srgbClr val="000000"/>
                          </a:solidFill>
                          <a:effectLst/>
                          <a:latin typeface="Calibri" panose="020F0502020204030204" pitchFamily="34" charset="0"/>
                        </a:rPr>
                        <a:t>358</a:t>
                      </a:r>
                    </a:p>
                  </a:txBody>
                  <a:tcPr marL="9525" marR="9525" marT="9525" marB="0" anchor="b">
                    <a:lnL>
                      <a:noFill/>
                    </a:lnL>
                    <a:lnR>
                      <a:noFill/>
                    </a:lnR>
                    <a:lnT>
                      <a:noFill/>
                    </a:lnT>
                    <a:lnB>
                      <a:noFill/>
                    </a:lnB>
                    <a:solidFill>
                      <a:srgbClr val="C6E0B4"/>
                    </a:solidFill>
                  </a:tcPr>
                </a:tc>
                <a:tc>
                  <a:txBody>
                    <a:bodyPr/>
                    <a:lstStyle/>
                    <a:p>
                      <a:pPr algn="r" fontAlgn="b"/>
                      <a:r>
                        <a:rPr lang="en-US" sz="1100" b="0" i="0" u="none" strike="noStrike">
                          <a:solidFill>
                            <a:srgbClr val="000000"/>
                          </a:solidFill>
                          <a:effectLst/>
                          <a:latin typeface="Calibri" panose="020F0502020204030204" pitchFamily="34" charset="0"/>
                        </a:rPr>
                        <a:t>354</a:t>
                      </a:r>
                    </a:p>
                  </a:txBody>
                  <a:tcPr marL="9525" marR="9525" marT="9525" marB="0" anchor="b">
                    <a:lnL>
                      <a:noFill/>
                    </a:lnL>
                    <a:lnR>
                      <a:noFill/>
                    </a:lnR>
                    <a:lnT>
                      <a:noFill/>
                    </a:lnT>
                    <a:lnB>
                      <a:noFill/>
                    </a:lnB>
                    <a:solidFill>
                      <a:srgbClr val="C6E0B4"/>
                    </a:solidFill>
                  </a:tcPr>
                </a:tc>
                <a:tc>
                  <a:txBody>
                    <a:bodyPr/>
                    <a:lstStyle/>
                    <a:p>
                      <a:pPr algn="r" fontAlgn="b"/>
                      <a:r>
                        <a:rPr lang="en-US" sz="1100" b="0" i="0" u="none" strike="noStrike">
                          <a:solidFill>
                            <a:srgbClr val="000000"/>
                          </a:solidFill>
                          <a:effectLst/>
                          <a:latin typeface="Calibri" panose="020F0502020204030204" pitchFamily="34" charset="0"/>
                        </a:rPr>
                        <a:t>311</a:t>
                      </a:r>
                    </a:p>
                  </a:txBody>
                  <a:tcPr marL="9525" marR="9525" marT="9525" marB="0" anchor="b">
                    <a:lnL>
                      <a:noFill/>
                    </a:lnL>
                    <a:lnR>
                      <a:noFill/>
                    </a:lnR>
                    <a:lnT>
                      <a:noFill/>
                    </a:lnT>
                    <a:lnB>
                      <a:noFill/>
                    </a:lnB>
                    <a:solidFill>
                      <a:srgbClr val="C6E0B4"/>
                    </a:solidFill>
                  </a:tcPr>
                </a:tc>
                <a:tc>
                  <a:txBody>
                    <a:bodyPr/>
                    <a:lstStyle/>
                    <a:p>
                      <a:pPr algn="r" fontAlgn="b"/>
                      <a:r>
                        <a:rPr lang="en-US" sz="1100" b="0" i="0" u="none" strike="noStrike">
                          <a:solidFill>
                            <a:srgbClr val="000000"/>
                          </a:solidFill>
                          <a:effectLst/>
                          <a:latin typeface="Calibri" panose="020F0502020204030204" pitchFamily="34" charset="0"/>
                        </a:rPr>
                        <a:t>2129</a:t>
                      </a:r>
                    </a:p>
                  </a:txBody>
                  <a:tcPr marL="9525" marR="9525" marT="9525" marB="0" anchor="b">
                    <a:lnL>
                      <a:noFill/>
                    </a:lnL>
                    <a:lnR>
                      <a:noFill/>
                    </a:lnR>
                    <a:lnT>
                      <a:noFill/>
                    </a:lnT>
                    <a:lnB>
                      <a:noFill/>
                    </a:lnB>
                  </a:tcPr>
                </a:tc>
              </a:tr>
              <a:tr h="190500">
                <a:tc>
                  <a:txBody>
                    <a:bodyPr/>
                    <a:lstStyle/>
                    <a:p>
                      <a:pPr algn="l" fontAlgn="b"/>
                      <a:r>
                        <a:rPr lang="en-US" sz="1100" b="0" i="0" u="none" strike="noStrike">
                          <a:solidFill>
                            <a:srgbClr val="000000"/>
                          </a:solidFill>
                          <a:effectLst/>
                          <a:latin typeface="Calibri" panose="020F0502020204030204" pitchFamily="34" charset="0"/>
                        </a:rPr>
                        <a:t>2017-18</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322</a:t>
                      </a:r>
                    </a:p>
                  </a:txBody>
                  <a:tcPr marL="9525" marR="9525" marT="9525" marB="0" anchor="b">
                    <a:lnL>
                      <a:noFill/>
                    </a:lnL>
                    <a:lnR>
                      <a:noFill/>
                    </a:lnR>
                    <a:lnT>
                      <a:noFill/>
                    </a:lnT>
                    <a:lnB>
                      <a:noFill/>
                    </a:lnB>
                    <a:solidFill>
                      <a:srgbClr val="FFD966"/>
                    </a:solidFill>
                  </a:tcPr>
                </a:tc>
                <a:tc>
                  <a:txBody>
                    <a:bodyPr/>
                    <a:lstStyle/>
                    <a:p>
                      <a:pPr algn="r" fontAlgn="b"/>
                      <a:r>
                        <a:rPr lang="en-US" sz="1100" b="0" i="0" u="none" strike="noStrike">
                          <a:solidFill>
                            <a:srgbClr val="000000"/>
                          </a:solidFill>
                          <a:effectLst/>
                          <a:latin typeface="Calibri" panose="020F0502020204030204" pitchFamily="34" charset="0"/>
                        </a:rPr>
                        <a:t>345</a:t>
                      </a:r>
                    </a:p>
                  </a:txBody>
                  <a:tcPr marL="9525" marR="9525" marT="9525" marB="0" anchor="b">
                    <a:lnL>
                      <a:noFill/>
                    </a:lnL>
                    <a:lnR>
                      <a:noFill/>
                    </a:lnR>
                    <a:lnT>
                      <a:noFill/>
                    </a:lnT>
                    <a:lnB>
                      <a:noFill/>
                    </a:lnB>
                    <a:solidFill>
                      <a:srgbClr val="C6E0B4"/>
                    </a:solidFill>
                  </a:tcPr>
                </a:tc>
                <a:tc>
                  <a:txBody>
                    <a:bodyPr/>
                    <a:lstStyle/>
                    <a:p>
                      <a:pPr algn="r" fontAlgn="b"/>
                      <a:r>
                        <a:rPr lang="en-US" sz="1100" b="0" i="0" u="none" strike="noStrike">
                          <a:solidFill>
                            <a:srgbClr val="000000"/>
                          </a:solidFill>
                          <a:effectLst/>
                          <a:latin typeface="Calibri" panose="020F0502020204030204" pitchFamily="34" charset="0"/>
                        </a:rPr>
                        <a:t>367</a:t>
                      </a:r>
                    </a:p>
                  </a:txBody>
                  <a:tcPr marL="9525" marR="9525" marT="9525" marB="0" anchor="b">
                    <a:lnL>
                      <a:noFill/>
                    </a:lnL>
                    <a:lnR>
                      <a:noFill/>
                    </a:lnR>
                    <a:lnT>
                      <a:noFill/>
                    </a:lnT>
                    <a:lnB>
                      <a:noFill/>
                    </a:lnB>
                    <a:solidFill>
                      <a:srgbClr val="C6E0B4"/>
                    </a:solidFill>
                  </a:tcPr>
                </a:tc>
                <a:tc>
                  <a:txBody>
                    <a:bodyPr/>
                    <a:lstStyle/>
                    <a:p>
                      <a:pPr algn="r" fontAlgn="b"/>
                      <a:r>
                        <a:rPr lang="en-US" sz="1100" b="0" i="0" u="none" strike="noStrike">
                          <a:solidFill>
                            <a:srgbClr val="000000"/>
                          </a:solidFill>
                          <a:effectLst/>
                          <a:latin typeface="Calibri" panose="020F0502020204030204" pitchFamily="34" charset="0"/>
                        </a:rPr>
                        <a:t>394</a:t>
                      </a:r>
                    </a:p>
                  </a:txBody>
                  <a:tcPr marL="9525" marR="9525" marT="9525" marB="0" anchor="b">
                    <a:lnL>
                      <a:noFill/>
                    </a:lnL>
                    <a:lnR>
                      <a:noFill/>
                    </a:lnR>
                    <a:lnT>
                      <a:noFill/>
                    </a:lnT>
                    <a:lnB>
                      <a:noFill/>
                    </a:lnB>
                    <a:solidFill>
                      <a:srgbClr val="C6E0B4"/>
                    </a:solidFill>
                  </a:tcPr>
                </a:tc>
                <a:tc>
                  <a:txBody>
                    <a:bodyPr/>
                    <a:lstStyle/>
                    <a:p>
                      <a:pPr algn="r" fontAlgn="b"/>
                      <a:r>
                        <a:rPr lang="en-US" sz="1100" b="0" i="0" u="none" strike="noStrike">
                          <a:solidFill>
                            <a:srgbClr val="000000"/>
                          </a:solidFill>
                          <a:effectLst/>
                          <a:latin typeface="Calibri" panose="020F0502020204030204" pitchFamily="34" charset="0"/>
                        </a:rPr>
                        <a:t>358</a:t>
                      </a:r>
                    </a:p>
                  </a:txBody>
                  <a:tcPr marL="9525" marR="9525" marT="9525" marB="0" anchor="b">
                    <a:lnL>
                      <a:noFill/>
                    </a:lnL>
                    <a:lnR>
                      <a:noFill/>
                    </a:lnR>
                    <a:lnT>
                      <a:noFill/>
                    </a:lnT>
                    <a:lnB>
                      <a:noFill/>
                    </a:lnB>
                    <a:solidFill>
                      <a:srgbClr val="C6E0B4"/>
                    </a:solidFill>
                  </a:tcPr>
                </a:tc>
                <a:tc>
                  <a:txBody>
                    <a:bodyPr/>
                    <a:lstStyle/>
                    <a:p>
                      <a:pPr algn="r" fontAlgn="b"/>
                      <a:r>
                        <a:rPr lang="en-US" sz="1100" b="0" i="0" u="none" strike="noStrike">
                          <a:solidFill>
                            <a:srgbClr val="000000"/>
                          </a:solidFill>
                          <a:effectLst/>
                          <a:latin typeface="Calibri" panose="020F0502020204030204" pitchFamily="34" charset="0"/>
                        </a:rPr>
                        <a:t>354</a:t>
                      </a:r>
                    </a:p>
                  </a:txBody>
                  <a:tcPr marL="9525" marR="9525" marT="9525" marB="0" anchor="b">
                    <a:lnL>
                      <a:noFill/>
                    </a:lnL>
                    <a:lnR>
                      <a:noFill/>
                    </a:lnR>
                    <a:lnT>
                      <a:noFill/>
                    </a:lnT>
                    <a:lnB>
                      <a:noFill/>
                    </a:lnB>
                    <a:solidFill>
                      <a:srgbClr val="C6E0B4"/>
                    </a:solidFill>
                  </a:tcPr>
                </a:tc>
                <a:tc>
                  <a:txBody>
                    <a:bodyPr/>
                    <a:lstStyle/>
                    <a:p>
                      <a:pPr algn="r" fontAlgn="b"/>
                      <a:r>
                        <a:rPr lang="en-US" sz="1100" b="0" i="0" u="none" strike="noStrike">
                          <a:solidFill>
                            <a:srgbClr val="000000"/>
                          </a:solidFill>
                          <a:effectLst/>
                          <a:latin typeface="Calibri" panose="020F0502020204030204" pitchFamily="34" charset="0"/>
                        </a:rPr>
                        <a:t>2140</a:t>
                      </a:r>
                    </a:p>
                  </a:txBody>
                  <a:tcPr marL="9525" marR="9525" marT="9525" marB="0" anchor="b">
                    <a:lnL>
                      <a:noFill/>
                    </a:lnL>
                    <a:lnR>
                      <a:noFill/>
                    </a:lnR>
                    <a:lnT>
                      <a:noFill/>
                    </a:lnT>
                    <a:lnB>
                      <a:noFill/>
                    </a:lnB>
                  </a:tcPr>
                </a:tc>
              </a:tr>
              <a:tr h="190500">
                <a:tc>
                  <a:txBody>
                    <a:bodyPr/>
                    <a:lstStyle/>
                    <a:p>
                      <a:pPr algn="l" fontAlgn="b"/>
                      <a:r>
                        <a:rPr lang="en-US" sz="1100" b="0" i="0" u="none" strike="noStrike">
                          <a:solidFill>
                            <a:srgbClr val="000000"/>
                          </a:solidFill>
                          <a:effectLst/>
                          <a:latin typeface="Calibri" panose="020F0502020204030204" pitchFamily="34" charset="0"/>
                        </a:rPr>
                        <a:t>2018-19</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330</a:t>
                      </a:r>
                    </a:p>
                  </a:txBody>
                  <a:tcPr marL="9525" marR="9525" marT="9525" marB="0" anchor="b">
                    <a:lnL>
                      <a:noFill/>
                    </a:lnL>
                    <a:lnR>
                      <a:noFill/>
                    </a:lnR>
                    <a:lnT>
                      <a:noFill/>
                    </a:lnT>
                    <a:lnB>
                      <a:noFill/>
                    </a:lnB>
                    <a:solidFill>
                      <a:srgbClr val="FFD966"/>
                    </a:solidFill>
                  </a:tcPr>
                </a:tc>
                <a:tc>
                  <a:txBody>
                    <a:bodyPr/>
                    <a:lstStyle/>
                    <a:p>
                      <a:pPr algn="r" fontAlgn="b"/>
                      <a:r>
                        <a:rPr lang="en-US" sz="1100" b="0" i="0" u="none" strike="noStrike">
                          <a:solidFill>
                            <a:srgbClr val="000000"/>
                          </a:solidFill>
                          <a:effectLst/>
                          <a:latin typeface="Calibri" panose="020F0502020204030204" pitchFamily="34" charset="0"/>
                        </a:rPr>
                        <a:t>322</a:t>
                      </a:r>
                    </a:p>
                  </a:txBody>
                  <a:tcPr marL="9525" marR="9525" marT="9525" marB="0" anchor="b">
                    <a:lnL>
                      <a:noFill/>
                    </a:lnL>
                    <a:lnR>
                      <a:noFill/>
                    </a:lnR>
                    <a:lnT>
                      <a:noFill/>
                    </a:lnT>
                    <a:lnB>
                      <a:noFill/>
                    </a:lnB>
                    <a:solidFill>
                      <a:srgbClr val="FFD966"/>
                    </a:solidFill>
                  </a:tcPr>
                </a:tc>
                <a:tc>
                  <a:txBody>
                    <a:bodyPr/>
                    <a:lstStyle/>
                    <a:p>
                      <a:pPr algn="r" fontAlgn="b"/>
                      <a:r>
                        <a:rPr lang="en-US" sz="1100" b="0" i="0" u="none" strike="noStrike">
                          <a:solidFill>
                            <a:srgbClr val="000000"/>
                          </a:solidFill>
                          <a:effectLst/>
                          <a:latin typeface="Calibri" panose="020F0502020204030204" pitchFamily="34" charset="0"/>
                        </a:rPr>
                        <a:t>345</a:t>
                      </a:r>
                    </a:p>
                  </a:txBody>
                  <a:tcPr marL="9525" marR="9525" marT="9525" marB="0" anchor="b">
                    <a:lnL>
                      <a:noFill/>
                    </a:lnL>
                    <a:lnR>
                      <a:noFill/>
                    </a:lnR>
                    <a:lnT>
                      <a:noFill/>
                    </a:lnT>
                    <a:lnB>
                      <a:noFill/>
                    </a:lnB>
                    <a:solidFill>
                      <a:srgbClr val="C6E0B4"/>
                    </a:solidFill>
                  </a:tcPr>
                </a:tc>
                <a:tc>
                  <a:txBody>
                    <a:bodyPr/>
                    <a:lstStyle/>
                    <a:p>
                      <a:pPr algn="r" fontAlgn="b"/>
                      <a:r>
                        <a:rPr lang="en-US" sz="1100" b="0" i="0" u="none" strike="noStrike">
                          <a:solidFill>
                            <a:srgbClr val="000000"/>
                          </a:solidFill>
                          <a:effectLst/>
                          <a:latin typeface="Calibri" panose="020F0502020204030204" pitchFamily="34" charset="0"/>
                        </a:rPr>
                        <a:t>367</a:t>
                      </a:r>
                    </a:p>
                  </a:txBody>
                  <a:tcPr marL="9525" marR="9525" marT="9525" marB="0" anchor="b">
                    <a:lnL>
                      <a:noFill/>
                    </a:lnL>
                    <a:lnR>
                      <a:noFill/>
                    </a:lnR>
                    <a:lnT>
                      <a:noFill/>
                    </a:lnT>
                    <a:lnB>
                      <a:noFill/>
                    </a:lnB>
                    <a:solidFill>
                      <a:srgbClr val="C6E0B4"/>
                    </a:solidFill>
                  </a:tcPr>
                </a:tc>
                <a:tc>
                  <a:txBody>
                    <a:bodyPr/>
                    <a:lstStyle/>
                    <a:p>
                      <a:pPr algn="r" fontAlgn="b"/>
                      <a:r>
                        <a:rPr lang="en-US" sz="1100" b="0" i="0" u="none" strike="noStrike">
                          <a:solidFill>
                            <a:srgbClr val="000000"/>
                          </a:solidFill>
                          <a:effectLst/>
                          <a:latin typeface="Calibri" panose="020F0502020204030204" pitchFamily="34" charset="0"/>
                        </a:rPr>
                        <a:t>394</a:t>
                      </a:r>
                    </a:p>
                  </a:txBody>
                  <a:tcPr marL="9525" marR="9525" marT="9525" marB="0" anchor="b">
                    <a:lnL>
                      <a:noFill/>
                    </a:lnL>
                    <a:lnR>
                      <a:noFill/>
                    </a:lnR>
                    <a:lnT>
                      <a:noFill/>
                    </a:lnT>
                    <a:lnB>
                      <a:noFill/>
                    </a:lnB>
                    <a:solidFill>
                      <a:srgbClr val="C6E0B4"/>
                    </a:solidFill>
                  </a:tcPr>
                </a:tc>
                <a:tc>
                  <a:txBody>
                    <a:bodyPr/>
                    <a:lstStyle/>
                    <a:p>
                      <a:pPr algn="r" fontAlgn="b"/>
                      <a:r>
                        <a:rPr lang="en-US" sz="1100" b="0" i="0" u="none" strike="noStrike">
                          <a:solidFill>
                            <a:srgbClr val="000000"/>
                          </a:solidFill>
                          <a:effectLst/>
                          <a:latin typeface="Calibri" panose="020F0502020204030204" pitchFamily="34" charset="0"/>
                        </a:rPr>
                        <a:t>358</a:t>
                      </a:r>
                    </a:p>
                  </a:txBody>
                  <a:tcPr marL="9525" marR="9525" marT="9525" marB="0" anchor="b">
                    <a:lnL>
                      <a:noFill/>
                    </a:lnL>
                    <a:lnR>
                      <a:noFill/>
                    </a:lnR>
                    <a:lnT>
                      <a:noFill/>
                    </a:lnT>
                    <a:lnB>
                      <a:noFill/>
                    </a:lnB>
                    <a:solidFill>
                      <a:srgbClr val="C6E0B4"/>
                    </a:solidFill>
                  </a:tcPr>
                </a:tc>
                <a:tc>
                  <a:txBody>
                    <a:bodyPr/>
                    <a:lstStyle/>
                    <a:p>
                      <a:pPr algn="r" fontAlgn="b"/>
                      <a:r>
                        <a:rPr lang="en-US" sz="1100" b="0" i="0" u="none" strike="noStrike">
                          <a:solidFill>
                            <a:srgbClr val="000000"/>
                          </a:solidFill>
                          <a:effectLst/>
                          <a:latin typeface="Calibri" panose="020F0502020204030204" pitchFamily="34" charset="0"/>
                        </a:rPr>
                        <a:t>2116</a:t>
                      </a:r>
                    </a:p>
                  </a:txBody>
                  <a:tcPr marL="9525" marR="9525" marT="9525" marB="0" anchor="b">
                    <a:lnL>
                      <a:noFill/>
                    </a:lnL>
                    <a:lnR>
                      <a:noFill/>
                    </a:lnR>
                    <a:lnT>
                      <a:noFill/>
                    </a:lnT>
                    <a:lnB>
                      <a:noFill/>
                    </a:lnB>
                  </a:tcPr>
                </a:tc>
              </a:tr>
              <a:tr h="190500">
                <a:tc>
                  <a:txBody>
                    <a:bodyPr/>
                    <a:lstStyle/>
                    <a:p>
                      <a:pPr algn="l" fontAlgn="b"/>
                      <a:r>
                        <a:rPr lang="en-US" sz="1100" b="0" i="0" u="none" strike="noStrike">
                          <a:solidFill>
                            <a:srgbClr val="000000"/>
                          </a:solidFill>
                          <a:effectLst/>
                          <a:latin typeface="Calibri" panose="020F0502020204030204" pitchFamily="34" charset="0"/>
                        </a:rPr>
                        <a:t>2019-20</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298</a:t>
                      </a:r>
                    </a:p>
                  </a:txBody>
                  <a:tcPr marL="9525" marR="9525" marT="9525" marB="0" anchor="b">
                    <a:lnL>
                      <a:noFill/>
                    </a:lnL>
                    <a:lnR>
                      <a:noFill/>
                    </a:lnR>
                    <a:lnT>
                      <a:noFill/>
                    </a:lnT>
                    <a:lnB>
                      <a:noFill/>
                    </a:lnB>
                    <a:solidFill>
                      <a:srgbClr val="FFD966"/>
                    </a:solidFill>
                  </a:tcPr>
                </a:tc>
                <a:tc>
                  <a:txBody>
                    <a:bodyPr/>
                    <a:lstStyle/>
                    <a:p>
                      <a:pPr algn="r" fontAlgn="b"/>
                      <a:r>
                        <a:rPr lang="en-US" sz="1100" b="0" i="0" u="none" strike="noStrike">
                          <a:solidFill>
                            <a:srgbClr val="000000"/>
                          </a:solidFill>
                          <a:effectLst/>
                          <a:latin typeface="Calibri" panose="020F0502020204030204" pitchFamily="34" charset="0"/>
                        </a:rPr>
                        <a:t>330</a:t>
                      </a:r>
                    </a:p>
                  </a:txBody>
                  <a:tcPr marL="9525" marR="9525" marT="9525" marB="0" anchor="b">
                    <a:lnL>
                      <a:noFill/>
                    </a:lnL>
                    <a:lnR>
                      <a:noFill/>
                    </a:lnR>
                    <a:lnT>
                      <a:noFill/>
                    </a:lnT>
                    <a:lnB>
                      <a:noFill/>
                    </a:lnB>
                    <a:solidFill>
                      <a:srgbClr val="FFD966"/>
                    </a:solidFill>
                  </a:tcPr>
                </a:tc>
                <a:tc>
                  <a:txBody>
                    <a:bodyPr/>
                    <a:lstStyle/>
                    <a:p>
                      <a:pPr algn="r" fontAlgn="b"/>
                      <a:r>
                        <a:rPr lang="en-US" sz="1100" b="0" i="0" u="none" strike="noStrike">
                          <a:solidFill>
                            <a:srgbClr val="000000"/>
                          </a:solidFill>
                          <a:effectLst/>
                          <a:latin typeface="Calibri" panose="020F0502020204030204" pitchFamily="34" charset="0"/>
                        </a:rPr>
                        <a:t>322</a:t>
                      </a:r>
                    </a:p>
                  </a:txBody>
                  <a:tcPr marL="9525" marR="9525" marT="9525" marB="0" anchor="b">
                    <a:lnL>
                      <a:noFill/>
                    </a:lnL>
                    <a:lnR>
                      <a:noFill/>
                    </a:lnR>
                    <a:lnT>
                      <a:noFill/>
                    </a:lnT>
                    <a:lnB>
                      <a:noFill/>
                    </a:lnB>
                    <a:solidFill>
                      <a:srgbClr val="FFD966"/>
                    </a:solidFill>
                  </a:tcPr>
                </a:tc>
                <a:tc>
                  <a:txBody>
                    <a:bodyPr/>
                    <a:lstStyle/>
                    <a:p>
                      <a:pPr algn="r" fontAlgn="b"/>
                      <a:r>
                        <a:rPr lang="en-US" sz="1100" b="0" i="0" u="none" strike="noStrike">
                          <a:solidFill>
                            <a:srgbClr val="000000"/>
                          </a:solidFill>
                          <a:effectLst/>
                          <a:latin typeface="Calibri" panose="020F0502020204030204" pitchFamily="34" charset="0"/>
                        </a:rPr>
                        <a:t>345</a:t>
                      </a:r>
                    </a:p>
                  </a:txBody>
                  <a:tcPr marL="9525" marR="9525" marT="9525" marB="0" anchor="b">
                    <a:lnL>
                      <a:noFill/>
                    </a:lnL>
                    <a:lnR>
                      <a:noFill/>
                    </a:lnR>
                    <a:lnT>
                      <a:noFill/>
                    </a:lnT>
                    <a:lnB>
                      <a:noFill/>
                    </a:lnB>
                    <a:solidFill>
                      <a:srgbClr val="C6E0B4"/>
                    </a:solidFill>
                  </a:tcPr>
                </a:tc>
                <a:tc>
                  <a:txBody>
                    <a:bodyPr/>
                    <a:lstStyle/>
                    <a:p>
                      <a:pPr algn="r" fontAlgn="b"/>
                      <a:r>
                        <a:rPr lang="en-US" sz="1100" b="0" i="0" u="none" strike="noStrike">
                          <a:solidFill>
                            <a:srgbClr val="000000"/>
                          </a:solidFill>
                          <a:effectLst/>
                          <a:latin typeface="Calibri" panose="020F0502020204030204" pitchFamily="34" charset="0"/>
                        </a:rPr>
                        <a:t>367</a:t>
                      </a:r>
                    </a:p>
                  </a:txBody>
                  <a:tcPr marL="9525" marR="9525" marT="9525" marB="0" anchor="b">
                    <a:lnL>
                      <a:noFill/>
                    </a:lnL>
                    <a:lnR>
                      <a:noFill/>
                    </a:lnR>
                    <a:lnT>
                      <a:noFill/>
                    </a:lnT>
                    <a:lnB>
                      <a:noFill/>
                    </a:lnB>
                    <a:solidFill>
                      <a:srgbClr val="C6E0B4"/>
                    </a:solidFill>
                  </a:tcPr>
                </a:tc>
                <a:tc>
                  <a:txBody>
                    <a:bodyPr/>
                    <a:lstStyle/>
                    <a:p>
                      <a:pPr algn="r" fontAlgn="b"/>
                      <a:r>
                        <a:rPr lang="en-US" sz="1100" b="0" i="0" u="none" strike="noStrike">
                          <a:solidFill>
                            <a:srgbClr val="000000"/>
                          </a:solidFill>
                          <a:effectLst/>
                          <a:latin typeface="Calibri" panose="020F0502020204030204" pitchFamily="34" charset="0"/>
                        </a:rPr>
                        <a:t>394</a:t>
                      </a:r>
                    </a:p>
                  </a:txBody>
                  <a:tcPr marL="9525" marR="9525" marT="9525" marB="0" anchor="b">
                    <a:lnL>
                      <a:noFill/>
                    </a:lnL>
                    <a:lnR>
                      <a:noFill/>
                    </a:lnR>
                    <a:lnT>
                      <a:noFill/>
                    </a:lnT>
                    <a:lnB>
                      <a:noFill/>
                    </a:lnB>
                    <a:solidFill>
                      <a:srgbClr val="C6E0B4"/>
                    </a:solidFill>
                  </a:tcPr>
                </a:tc>
                <a:tc>
                  <a:txBody>
                    <a:bodyPr/>
                    <a:lstStyle/>
                    <a:p>
                      <a:pPr algn="r" fontAlgn="b"/>
                      <a:r>
                        <a:rPr lang="en-US" sz="1100" b="0" i="0" u="none" strike="noStrike">
                          <a:solidFill>
                            <a:srgbClr val="000000"/>
                          </a:solidFill>
                          <a:effectLst/>
                          <a:latin typeface="Calibri" panose="020F0502020204030204" pitchFamily="34" charset="0"/>
                        </a:rPr>
                        <a:t>2056</a:t>
                      </a:r>
                    </a:p>
                  </a:txBody>
                  <a:tcPr marL="9525" marR="9525" marT="9525" marB="0" anchor="b">
                    <a:lnL>
                      <a:noFill/>
                    </a:lnL>
                    <a:lnR>
                      <a:noFill/>
                    </a:lnR>
                    <a:lnT>
                      <a:noFill/>
                    </a:lnT>
                    <a:lnB>
                      <a:noFill/>
                    </a:lnB>
                  </a:tcPr>
                </a:tc>
              </a:tr>
              <a:tr h="190500">
                <a:tc>
                  <a:txBody>
                    <a:bodyPr/>
                    <a:lstStyle/>
                    <a:p>
                      <a:pPr algn="l" fontAlgn="b"/>
                      <a:r>
                        <a:rPr lang="en-US" sz="1100" b="0" i="0" u="none" strike="noStrike">
                          <a:solidFill>
                            <a:srgbClr val="000000"/>
                          </a:solidFill>
                          <a:effectLst/>
                          <a:latin typeface="Calibri" panose="020F0502020204030204" pitchFamily="34" charset="0"/>
                        </a:rPr>
                        <a:t>2020-21</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310</a:t>
                      </a:r>
                    </a:p>
                  </a:txBody>
                  <a:tcPr marL="9525" marR="9525" marT="9525" marB="0" anchor="b">
                    <a:lnL>
                      <a:noFill/>
                    </a:lnL>
                    <a:lnR>
                      <a:noFill/>
                    </a:lnR>
                    <a:lnT>
                      <a:noFill/>
                    </a:lnT>
                    <a:lnB>
                      <a:noFill/>
                    </a:lnB>
                    <a:solidFill>
                      <a:srgbClr val="FFD966"/>
                    </a:solidFill>
                  </a:tcPr>
                </a:tc>
                <a:tc>
                  <a:txBody>
                    <a:bodyPr/>
                    <a:lstStyle/>
                    <a:p>
                      <a:pPr algn="r" fontAlgn="b"/>
                      <a:r>
                        <a:rPr lang="en-US" sz="1100" b="0" i="0" u="none" strike="noStrike">
                          <a:solidFill>
                            <a:srgbClr val="000000"/>
                          </a:solidFill>
                          <a:effectLst/>
                          <a:latin typeface="Calibri" panose="020F0502020204030204" pitchFamily="34" charset="0"/>
                        </a:rPr>
                        <a:t>298</a:t>
                      </a:r>
                    </a:p>
                  </a:txBody>
                  <a:tcPr marL="9525" marR="9525" marT="9525" marB="0" anchor="b">
                    <a:lnL>
                      <a:noFill/>
                    </a:lnL>
                    <a:lnR>
                      <a:noFill/>
                    </a:lnR>
                    <a:lnT>
                      <a:noFill/>
                    </a:lnT>
                    <a:lnB>
                      <a:noFill/>
                    </a:lnB>
                    <a:solidFill>
                      <a:srgbClr val="FFD966"/>
                    </a:solidFill>
                  </a:tcPr>
                </a:tc>
                <a:tc>
                  <a:txBody>
                    <a:bodyPr/>
                    <a:lstStyle/>
                    <a:p>
                      <a:pPr algn="r" fontAlgn="b"/>
                      <a:r>
                        <a:rPr lang="en-US" sz="1100" b="0" i="0" u="none" strike="noStrike">
                          <a:solidFill>
                            <a:srgbClr val="000000"/>
                          </a:solidFill>
                          <a:effectLst/>
                          <a:latin typeface="Calibri" panose="020F0502020204030204" pitchFamily="34" charset="0"/>
                        </a:rPr>
                        <a:t>330</a:t>
                      </a:r>
                    </a:p>
                  </a:txBody>
                  <a:tcPr marL="9525" marR="9525" marT="9525" marB="0" anchor="b">
                    <a:lnL>
                      <a:noFill/>
                    </a:lnL>
                    <a:lnR>
                      <a:noFill/>
                    </a:lnR>
                    <a:lnT>
                      <a:noFill/>
                    </a:lnT>
                    <a:lnB>
                      <a:noFill/>
                    </a:lnB>
                    <a:solidFill>
                      <a:srgbClr val="FFD966"/>
                    </a:solidFill>
                  </a:tcPr>
                </a:tc>
                <a:tc>
                  <a:txBody>
                    <a:bodyPr/>
                    <a:lstStyle/>
                    <a:p>
                      <a:pPr algn="r" fontAlgn="b"/>
                      <a:r>
                        <a:rPr lang="en-US" sz="1100" b="0" i="0" u="none" strike="noStrike">
                          <a:solidFill>
                            <a:srgbClr val="000000"/>
                          </a:solidFill>
                          <a:effectLst/>
                          <a:latin typeface="Calibri" panose="020F0502020204030204" pitchFamily="34" charset="0"/>
                        </a:rPr>
                        <a:t>322</a:t>
                      </a:r>
                    </a:p>
                  </a:txBody>
                  <a:tcPr marL="9525" marR="9525" marT="9525" marB="0" anchor="b">
                    <a:lnL>
                      <a:noFill/>
                    </a:lnL>
                    <a:lnR>
                      <a:noFill/>
                    </a:lnR>
                    <a:lnT>
                      <a:noFill/>
                    </a:lnT>
                    <a:lnB>
                      <a:noFill/>
                    </a:lnB>
                    <a:solidFill>
                      <a:srgbClr val="FFD966"/>
                    </a:solidFill>
                  </a:tcPr>
                </a:tc>
                <a:tc>
                  <a:txBody>
                    <a:bodyPr/>
                    <a:lstStyle/>
                    <a:p>
                      <a:pPr algn="r" fontAlgn="b"/>
                      <a:r>
                        <a:rPr lang="en-US" sz="1100" b="0" i="0" u="none" strike="noStrike">
                          <a:solidFill>
                            <a:srgbClr val="000000"/>
                          </a:solidFill>
                          <a:effectLst/>
                          <a:latin typeface="Calibri" panose="020F0502020204030204" pitchFamily="34" charset="0"/>
                        </a:rPr>
                        <a:t>345</a:t>
                      </a:r>
                    </a:p>
                  </a:txBody>
                  <a:tcPr marL="9525" marR="9525" marT="9525" marB="0" anchor="b">
                    <a:lnL>
                      <a:noFill/>
                    </a:lnL>
                    <a:lnR>
                      <a:noFill/>
                    </a:lnR>
                    <a:lnT>
                      <a:noFill/>
                    </a:lnT>
                    <a:lnB>
                      <a:noFill/>
                    </a:lnB>
                    <a:solidFill>
                      <a:srgbClr val="C6E0B4"/>
                    </a:solidFill>
                  </a:tcPr>
                </a:tc>
                <a:tc>
                  <a:txBody>
                    <a:bodyPr/>
                    <a:lstStyle/>
                    <a:p>
                      <a:pPr algn="r" fontAlgn="b"/>
                      <a:r>
                        <a:rPr lang="en-US" sz="1100" b="0" i="0" u="none" strike="noStrike">
                          <a:solidFill>
                            <a:srgbClr val="000000"/>
                          </a:solidFill>
                          <a:effectLst/>
                          <a:latin typeface="Calibri" panose="020F0502020204030204" pitchFamily="34" charset="0"/>
                        </a:rPr>
                        <a:t>367</a:t>
                      </a:r>
                    </a:p>
                  </a:txBody>
                  <a:tcPr marL="9525" marR="9525" marT="9525" marB="0" anchor="b">
                    <a:lnL>
                      <a:noFill/>
                    </a:lnL>
                    <a:lnR>
                      <a:noFill/>
                    </a:lnR>
                    <a:lnT>
                      <a:noFill/>
                    </a:lnT>
                    <a:lnB>
                      <a:noFill/>
                    </a:lnB>
                    <a:solidFill>
                      <a:srgbClr val="C6E0B4"/>
                    </a:solidFill>
                  </a:tcPr>
                </a:tc>
                <a:tc>
                  <a:txBody>
                    <a:bodyPr/>
                    <a:lstStyle/>
                    <a:p>
                      <a:pPr algn="r" fontAlgn="b"/>
                      <a:r>
                        <a:rPr lang="en-US" sz="1100" b="0" i="0" u="none" strike="noStrike">
                          <a:solidFill>
                            <a:srgbClr val="000000"/>
                          </a:solidFill>
                          <a:effectLst/>
                          <a:latin typeface="Calibri" panose="020F0502020204030204" pitchFamily="34" charset="0"/>
                        </a:rPr>
                        <a:t>1972</a:t>
                      </a:r>
                    </a:p>
                  </a:txBody>
                  <a:tcPr marL="9525" marR="9525" marT="9525" marB="0" anchor="b">
                    <a:lnL>
                      <a:noFill/>
                    </a:lnL>
                    <a:lnR>
                      <a:noFill/>
                    </a:lnR>
                    <a:lnT>
                      <a:noFill/>
                    </a:lnT>
                    <a:lnB>
                      <a:noFill/>
                    </a:lnB>
                  </a:tcPr>
                </a:tc>
              </a:tr>
              <a:tr h="190500">
                <a:tc>
                  <a:txBody>
                    <a:bodyPr/>
                    <a:lstStyle/>
                    <a:p>
                      <a:pPr algn="l" fontAlgn="b"/>
                      <a:r>
                        <a:rPr lang="en-US" sz="1100" b="0" i="0" u="none" strike="noStrike">
                          <a:solidFill>
                            <a:srgbClr val="000000"/>
                          </a:solidFill>
                          <a:effectLst/>
                          <a:latin typeface="Calibri" panose="020F0502020204030204" pitchFamily="34" charset="0"/>
                        </a:rPr>
                        <a:t>2021-22</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345</a:t>
                      </a:r>
                    </a:p>
                  </a:txBody>
                  <a:tcPr marL="9525" marR="9525" marT="9525" marB="0" anchor="b">
                    <a:lnL>
                      <a:noFill/>
                    </a:lnL>
                    <a:lnR>
                      <a:noFill/>
                    </a:lnR>
                    <a:lnT>
                      <a:noFill/>
                    </a:lnT>
                    <a:lnB>
                      <a:noFill/>
                    </a:lnB>
                    <a:solidFill>
                      <a:srgbClr val="B4C6E7"/>
                    </a:solidFill>
                  </a:tcPr>
                </a:tc>
                <a:tc>
                  <a:txBody>
                    <a:bodyPr/>
                    <a:lstStyle/>
                    <a:p>
                      <a:pPr algn="r" fontAlgn="b"/>
                      <a:r>
                        <a:rPr lang="en-US" sz="1100" b="0" i="0" u="none" strike="noStrike">
                          <a:solidFill>
                            <a:srgbClr val="000000"/>
                          </a:solidFill>
                          <a:effectLst/>
                          <a:latin typeface="Calibri" panose="020F0502020204030204" pitchFamily="34" charset="0"/>
                        </a:rPr>
                        <a:t>310</a:t>
                      </a:r>
                    </a:p>
                  </a:txBody>
                  <a:tcPr marL="9525" marR="9525" marT="9525" marB="0" anchor="b">
                    <a:lnL>
                      <a:noFill/>
                    </a:lnL>
                    <a:lnR>
                      <a:noFill/>
                    </a:lnR>
                    <a:lnT>
                      <a:noFill/>
                    </a:lnT>
                    <a:lnB>
                      <a:noFill/>
                    </a:lnB>
                    <a:solidFill>
                      <a:srgbClr val="FFD966"/>
                    </a:solidFill>
                  </a:tcPr>
                </a:tc>
                <a:tc>
                  <a:txBody>
                    <a:bodyPr/>
                    <a:lstStyle/>
                    <a:p>
                      <a:pPr algn="r" fontAlgn="b"/>
                      <a:r>
                        <a:rPr lang="en-US" sz="1100" b="0" i="0" u="none" strike="noStrike">
                          <a:solidFill>
                            <a:srgbClr val="000000"/>
                          </a:solidFill>
                          <a:effectLst/>
                          <a:latin typeface="Calibri" panose="020F0502020204030204" pitchFamily="34" charset="0"/>
                        </a:rPr>
                        <a:t>298</a:t>
                      </a:r>
                    </a:p>
                  </a:txBody>
                  <a:tcPr marL="9525" marR="9525" marT="9525" marB="0" anchor="b">
                    <a:lnL>
                      <a:noFill/>
                    </a:lnL>
                    <a:lnR>
                      <a:noFill/>
                    </a:lnR>
                    <a:lnT>
                      <a:noFill/>
                    </a:lnT>
                    <a:lnB>
                      <a:noFill/>
                    </a:lnB>
                    <a:solidFill>
                      <a:srgbClr val="FFD966"/>
                    </a:solidFill>
                  </a:tcPr>
                </a:tc>
                <a:tc>
                  <a:txBody>
                    <a:bodyPr/>
                    <a:lstStyle/>
                    <a:p>
                      <a:pPr algn="r" fontAlgn="b"/>
                      <a:r>
                        <a:rPr lang="en-US" sz="1100" b="0" i="0" u="none" strike="noStrike">
                          <a:solidFill>
                            <a:srgbClr val="000000"/>
                          </a:solidFill>
                          <a:effectLst/>
                          <a:latin typeface="Calibri" panose="020F0502020204030204" pitchFamily="34" charset="0"/>
                        </a:rPr>
                        <a:t>330</a:t>
                      </a:r>
                    </a:p>
                  </a:txBody>
                  <a:tcPr marL="9525" marR="9525" marT="9525" marB="0" anchor="b">
                    <a:lnL>
                      <a:noFill/>
                    </a:lnL>
                    <a:lnR>
                      <a:noFill/>
                    </a:lnR>
                    <a:lnT>
                      <a:noFill/>
                    </a:lnT>
                    <a:lnB>
                      <a:noFill/>
                    </a:lnB>
                    <a:solidFill>
                      <a:srgbClr val="FFD966"/>
                    </a:solidFill>
                  </a:tcPr>
                </a:tc>
                <a:tc>
                  <a:txBody>
                    <a:bodyPr/>
                    <a:lstStyle/>
                    <a:p>
                      <a:pPr algn="r" fontAlgn="b"/>
                      <a:r>
                        <a:rPr lang="en-US" sz="1100" b="0" i="0" u="none" strike="noStrike">
                          <a:solidFill>
                            <a:srgbClr val="000000"/>
                          </a:solidFill>
                          <a:effectLst/>
                          <a:latin typeface="Calibri" panose="020F0502020204030204" pitchFamily="34" charset="0"/>
                        </a:rPr>
                        <a:t>322</a:t>
                      </a:r>
                    </a:p>
                  </a:txBody>
                  <a:tcPr marL="9525" marR="9525" marT="9525" marB="0" anchor="b">
                    <a:lnL>
                      <a:noFill/>
                    </a:lnL>
                    <a:lnR>
                      <a:noFill/>
                    </a:lnR>
                    <a:lnT>
                      <a:noFill/>
                    </a:lnT>
                    <a:lnB>
                      <a:noFill/>
                    </a:lnB>
                    <a:solidFill>
                      <a:srgbClr val="FFD966"/>
                    </a:solidFill>
                  </a:tcPr>
                </a:tc>
                <a:tc>
                  <a:txBody>
                    <a:bodyPr/>
                    <a:lstStyle/>
                    <a:p>
                      <a:pPr algn="r" fontAlgn="b"/>
                      <a:r>
                        <a:rPr lang="en-US" sz="1100" b="0" i="0" u="none" strike="noStrike">
                          <a:solidFill>
                            <a:srgbClr val="000000"/>
                          </a:solidFill>
                          <a:effectLst/>
                          <a:latin typeface="Calibri" panose="020F0502020204030204" pitchFamily="34" charset="0"/>
                        </a:rPr>
                        <a:t>345</a:t>
                      </a:r>
                    </a:p>
                  </a:txBody>
                  <a:tcPr marL="9525" marR="9525" marT="9525" marB="0" anchor="b">
                    <a:lnL>
                      <a:noFill/>
                    </a:lnL>
                    <a:lnR>
                      <a:noFill/>
                    </a:lnR>
                    <a:lnT>
                      <a:noFill/>
                    </a:lnT>
                    <a:lnB>
                      <a:noFill/>
                    </a:lnB>
                    <a:solidFill>
                      <a:srgbClr val="C6E0B4"/>
                    </a:solidFill>
                  </a:tcPr>
                </a:tc>
                <a:tc>
                  <a:txBody>
                    <a:bodyPr/>
                    <a:lstStyle/>
                    <a:p>
                      <a:pPr algn="r" fontAlgn="b"/>
                      <a:r>
                        <a:rPr lang="en-US" sz="1100" b="0" i="0" u="none" strike="noStrike">
                          <a:solidFill>
                            <a:srgbClr val="000000"/>
                          </a:solidFill>
                          <a:effectLst/>
                          <a:latin typeface="Calibri" panose="020F0502020204030204" pitchFamily="34" charset="0"/>
                        </a:rPr>
                        <a:t>1950</a:t>
                      </a:r>
                    </a:p>
                  </a:txBody>
                  <a:tcPr marL="9525" marR="9525" marT="9525" marB="0" anchor="b">
                    <a:lnL>
                      <a:noFill/>
                    </a:lnL>
                    <a:lnR>
                      <a:noFill/>
                    </a:lnR>
                    <a:lnT>
                      <a:noFill/>
                    </a:lnT>
                    <a:lnB>
                      <a:noFill/>
                    </a:lnB>
                  </a:tcPr>
                </a:tc>
              </a:tr>
              <a:tr h="190500">
                <a:tc>
                  <a:txBody>
                    <a:bodyPr/>
                    <a:lstStyle/>
                    <a:p>
                      <a:pPr algn="l" fontAlgn="b"/>
                      <a:r>
                        <a:rPr lang="en-US" sz="1100" b="0" i="0" u="none" strike="noStrike">
                          <a:solidFill>
                            <a:srgbClr val="000000"/>
                          </a:solidFill>
                          <a:effectLst/>
                          <a:latin typeface="Calibri" panose="020F0502020204030204" pitchFamily="34" charset="0"/>
                        </a:rPr>
                        <a:t>2022-23</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348</a:t>
                      </a:r>
                    </a:p>
                  </a:txBody>
                  <a:tcPr marL="9525" marR="9525" marT="9525" marB="0" anchor="b">
                    <a:lnL>
                      <a:noFill/>
                    </a:lnL>
                    <a:lnR>
                      <a:noFill/>
                    </a:lnR>
                    <a:lnT>
                      <a:noFill/>
                    </a:lnT>
                    <a:lnB>
                      <a:noFill/>
                    </a:lnB>
                    <a:solidFill>
                      <a:srgbClr val="B4C6E7"/>
                    </a:solidFill>
                  </a:tcPr>
                </a:tc>
                <a:tc>
                  <a:txBody>
                    <a:bodyPr/>
                    <a:lstStyle/>
                    <a:p>
                      <a:pPr algn="r" fontAlgn="b"/>
                      <a:r>
                        <a:rPr lang="en-US" sz="1100" b="0" i="0" u="none" strike="noStrike">
                          <a:solidFill>
                            <a:srgbClr val="000000"/>
                          </a:solidFill>
                          <a:effectLst/>
                          <a:latin typeface="Calibri" panose="020F0502020204030204" pitchFamily="34" charset="0"/>
                        </a:rPr>
                        <a:t>345</a:t>
                      </a:r>
                    </a:p>
                  </a:txBody>
                  <a:tcPr marL="9525" marR="9525" marT="9525" marB="0" anchor="b">
                    <a:lnL>
                      <a:noFill/>
                    </a:lnL>
                    <a:lnR>
                      <a:noFill/>
                    </a:lnR>
                    <a:lnT>
                      <a:noFill/>
                    </a:lnT>
                    <a:lnB>
                      <a:noFill/>
                    </a:lnB>
                    <a:solidFill>
                      <a:srgbClr val="B4C6E7"/>
                    </a:solidFill>
                  </a:tcPr>
                </a:tc>
                <a:tc>
                  <a:txBody>
                    <a:bodyPr/>
                    <a:lstStyle/>
                    <a:p>
                      <a:pPr algn="r" fontAlgn="b"/>
                      <a:r>
                        <a:rPr lang="en-US" sz="1100" b="0" i="0" u="none" strike="noStrike">
                          <a:solidFill>
                            <a:srgbClr val="000000"/>
                          </a:solidFill>
                          <a:effectLst/>
                          <a:latin typeface="Calibri" panose="020F0502020204030204" pitchFamily="34" charset="0"/>
                        </a:rPr>
                        <a:t>310</a:t>
                      </a:r>
                    </a:p>
                  </a:txBody>
                  <a:tcPr marL="9525" marR="9525" marT="9525" marB="0" anchor="b">
                    <a:lnL>
                      <a:noFill/>
                    </a:lnL>
                    <a:lnR>
                      <a:noFill/>
                    </a:lnR>
                    <a:lnT>
                      <a:noFill/>
                    </a:lnT>
                    <a:lnB>
                      <a:noFill/>
                    </a:lnB>
                    <a:solidFill>
                      <a:srgbClr val="FFD966"/>
                    </a:solidFill>
                  </a:tcPr>
                </a:tc>
                <a:tc>
                  <a:txBody>
                    <a:bodyPr/>
                    <a:lstStyle/>
                    <a:p>
                      <a:pPr algn="r" fontAlgn="b"/>
                      <a:r>
                        <a:rPr lang="en-US" sz="1100" b="0" i="0" u="none" strike="noStrike">
                          <a:solidFill>
                            <a:srgbClr val="000000"/>
                          </a:solidFill>
                          <a:effectLst/>
                          <a:latin typeface="Calibri" panose="020F0502020204030204" pitchFamily="34" charset="0"/>
                        </a:rPr>
                        <a:t>298</a:t>
                      </a:r>
                    </a:p>
                  </a:txBody>
                  <a:tcPr marL="9525" marR="9525" marT="9525" marB="0" anchor="b">
                    <a:lnL>
                      <a:noFill/>
                    </a:lnL>
                    <a:lnR>
                      <a:noFill/>
                    </a:lnR>
                    <a:lnT>
                      <a:noFill/>
                    </a:lnT>
                    <a:lnB>
                      <a:noFill/>
                    </a:lnB>
                    <a:solidFill>
                      <a:srgbClr val="FFD966"/>
                    </a:solidFill>
                  </a:tcPr>
                </a:tc>
                <a:tc>
                  <a:txBody>
                    <a:bodyPr/>
                    <a:lstStyle/>
                    <a:p>
                      <a:pPr algn="r" fontAlgn="b"/>
                      <a:r>
                        <a:rPr lang="en-US" sz="1100" b="0" i="0" u="none" strike="noStrike">
                          <a:solidFill>
                            <a:srgbClr val="000000"/>
                          </a:solidFill>
                          <a:effectLst/>
                          <a:latin typeface="Calibri" panose="020F0502020204030204" pitchFamily="34" charset="0"/>
                        </a:rPr>
                        <a:t>330</a:t>
                      </a:r>
                    </a:p>
                  </a:txBody>
                  <a:tcPr marL="9525" marR="9525" marT="9525" marB="0" anchor="b">
                    <a:lnL>
                      <a:noFill/>
                    </a:lnL>
                    <a:lnR>
                      <a:noFill/>
                    </a:lnR>
                    <a:lnT>
                      <a:noFill/>
                    </a:lnT>
                    <a:lnB>
                      <a:noFill/>
                    </a:lnB>
                    <a:solidFill>
                      <a:srgbClr val="FFD966"/>
                    </a:solidFill>
                  </a:tcPr>
                </a:tc>
                <a:tc>
                  <a:txBody>
                    <a:bodyPr/>
                    <a:lstStyle/>
                    <a:p>
                      <a:pPr algn="r" fontAlgn="b"/>
                      <a:r>
                        <a:rPr lang="en-US" sz="1100" b="0" i="0" u="none" strike="noStrike">
                          <a:solidFill>
                            <a:srgbClr val="000000"/>
                          </a:solidFill>
                          <a:effectLst/>
                          <a:latin typeface="Calibri" panose="020F0502020204030204" pitchFamily="34" charset="0"/>
                        </a:rPr>
                        <a:t>322</a:t>
                      </a:r>
                    </a:p>
                  </a:txBody>
                  <a:tcPr marL="9525" marR="9525" marT="9525" marB="0" anchor="b">
                    <a:lnL>
                      <a:noFill/>
                    </a:lnL>
                    <a:lnR>
                      <a:noFill/>
                    </a:lnR>
                    <a:lnT>
                      <a:noFill/>
                    </a:lnT>
                    <a:lnB>
                      <a:noFill/>
                    </a:lnB>
                    <a:solidFill>
                      <a:srgbClr val="FFD966"/>
                    </a:solidFill>
                  </a:tcPr>
                </a:tc>
                <a:tc>
                  <a:txBody>
                    <a:bodyPr/>
                    <a:lstStyle/>
                    <a:p>
                      <a:pPr algn="r" fontAlgn="b"/>
                      <a:r>
                        <a:rPr lang="en-US" sz="1100" b="0" i="0" u="none" strike="noStrike">
                          <a:solidFill>
                            <a:srgbClr val="000000"/>
                          </a:solidFill>
                          <a:effectLst/>
                          <a:latin typeface="Calibri" panose="020F0502020204030204" pitchFamily="34" charset="0"/>
                        </a:rPr>
                        <a:t>1953</a:t>
                      </a:r>
                    </a:p>
                  </a:txBody>
                  <a:tcPr marL="9525" marR="9525" marT="9525" marB="0" anchor="b">
                    <a:lnL>
                      <a:noFill/>
                    </a:lnL>
                    <a:lnR>
                      <a:noFill/>
                    </a:lnR>
                    <a:lnT>
                      <a:noFill/>
                    </a:lnT>
                    <a:lnB>
                      <a:noFill/>
                    </a:lnB>
                  </a:tcPr>
                </a:tc>
              </a:tr>
              <a:tr h="190500">
                <a:tc>
                  <a:txBody>
                    <a:bodyPr/>
                    <a:lstStyle/>
                    <a:p>
                      <a:pPr algn="l" fontAlgn="b"/>
                      <a:r>
                        <a:rPr lang="en-US" sz="1100" b="0" i="0" u="none" strike="noStrike">
                          <a:solidFill>
                            <a:srgbClr val="000000"/>
                          </a:solidFill>
                          <a:effectLst/>
                          <a:latin typeface="Calibri" panose="020F0502020204030204" pitchFamily="34" charset="0"/>
                        </a:rPr>
                        <a:t>2023-24</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362</a:t>
                      </a:r>
                    </a:p>
                  </a:txBody>
                  <a:tcPr marL="9525" marR="9525" marT="9525" marB="0" anchor="b">
                    <a:lnL>
                      <a:noFill/>
                    </a:lnL>
                    <a:lnR>
                      <a:noFill/>
                    </a:lnR>
                    <a:lnT>
                      <a:noFill/>
                    </a:lnT>
                    <a:lnB>
                      <a:noFill/>
                    </a:lnB>
                    <a:solidFill>
                      <a:srgbClr val="B4C6E7"/>
                    </a:solidFill>
                  </a:tcPr>
                </a:tc>
                <a:tc>
                  <a:txBody>
                    <a:bodyPr/>
                    <a:lstStyle/>
                    <a:p>
                      <a:pPr algn="r" fontAlgn="b"/>
                      <a:r>
                        <a:rPr lang="en-US" sz="1100" b="0" i="0" u="none" strike="noStrike">
                          <a:solidFill>
                            <a:srgbClr val="000000"/>
                          </a:solidFill>
                          <a:effectLst/>
                          <a:latin typeface="Calibri" panose="020F0502020204030204" pitchFamily="34" charset="0"/>
                        </a:rPr>
                        <a:t>348</a:t>
                      </a:r>
                    </a:p>
                  </a:txBody>
                  <a:tcPr marL="9525" marR="9525" marT="9525" marB="0" anchor="b">
                    <a:lnL>
                      <a:noFill/>
                    </a:lnL>
                    <a:lnR>
                      <a:noFill/>
                    </a:lnR>
                    <a:lnT>
                      <a:noFill/>
                    </a:lnT>
                    <a:lnB>
                      <a:noFill/>
                    </a:lnB>
                    <a:solidFill>
                      <a:srgbClr val="B4C6E7"/>
                    </a:solidFill>
                  </a:tcPr>
                </a:tc>
                <a:tc>
                  <a:txBody>
                    <a:bodyPr/>
                    <a:lstStyle/>
                    <a:p>
                      <a:pPr algn="r" fontAlgn="b"/>
                      <a:r>
                        <a:rPr lang="en-US" sz="1100" b="0" i="0" u="none" strike="noStrike">
                          <a:solidFill>
                            <a:srgbClr val="000000"/>
                          </a:solidFill>
                          <a:effectLst/>
                          <a:latin typeface="Calibri" panose="020F0502020204030204" pitchFamily="34" charset="0"/>
                        </a:rPr>
                        <a:t>345</a:t>
                      </a:r>
                    </a:p>
                  </a:txBody>
                  <a:tcPr marL="9525" marR="9525" marT="9525" marB="0" anchor="b">
                    <a:lnL>
                      <a:noFill/>
                    </a:lnL>
                    <a:lnR>
                      <a:noFill/>
                    </a:lnR>
                    <a:lnT>
                      <a:noFill/>
                    </a:lnT>
                    <a:lnB>
                      <a:noFill/>
                    </a:lnB>
                    <a:solidFill>
                      <a:srgbClr val="B4C6E7"/>
                    </a:solidFill>
                  </a:tcPr>
                </a:tc>
                <a:tc>
                  <a:txBody>
                    <a:bodyPr/>
                    <a:lstStyle/>
                    <a:p>
                      <a:pPr algn="r" fontAlgn="b"/>
                      <a:r>
                        <a:rPr lang="en-US" sz="1100" b="0" i="0" u="none" strike="noStrike">
                          <a:solidFill>
                            <a:srgbClr val="000000"/>
                          </a:solidFill>
                          <a:effectLst/>
                          <a:latin typeface="Calibri" panose="020F0502020204030204" pitchFamily="34" charset="0"/>
                        </a:rPr>
                        <a:t>310</a:t>
                      </a:r>
                    </a:p>
                  </a:txBody>
                  <a:tcPr marL="9525" marR="9525" marT="9525" marB="0" anchor="b">
                    <a:lnL>
                      <a:noFill/>
                    </a:lnL>
                    <a:lnR>
                      <a:noFill/>
                    </a:lnR>
                    <a:lnT>
                      <a:noFill/>
                    </a:lnT>
                    <a:lnB>
                      <a:noFill/>
                    </a:lnB>
                    <a:solidFill>
                      <a:srgbClr val="FFD966"/>
                    </a:solidFill>
                  </a:tcPr>
                </a:tc>
                <a:tc>
                  <a:txBody>
                    <a:bodyPr/>
                    <a:lstStyle/>
                    <a:p>
                      <a:pPr algn="r" fontAlgn="b"/>
                      <a:r>
                        <a:rPr lang="en-US" sz="1100" b="0" i="0" u="none" strike="noStrike">
                          <a:solidFill>
                            <a:srgbClr val="000000"/>
                          </a:solidFill>
                          <a:effectLst/>
                          <a:latin typeface="Calibri" panose="020F0502020204030204" pitchFamily="34" charset="0"/>
                        </a:rPr>
                        <a:t>298</a:t>
                      </a:r>
                    </a:p>
                  </a:txBody>
                  <a:tcPr marL="9525" marR="9525" marT="9525" marB="0" anchor="b">
                    <a:lnL>
                      <a:noFill/>
                    </a:lnL>
                    <a:lnR>
                      <a:noFill/>
                    </a:lnR>
                    <a:lnT>
                      <a:noFill/>
                    </a:lnT>
                    <a:lnB>
                      <a:noFill/>
                    </a:lnB>
                    <a:solidFill>
                      <a:srgbClr val="FFD966"/>
                    </a:solidFill>
                  </a:tcPr>
                </a:tc>
                <a:tc>
                  <a:txBody>
                    <a:bodyPr/>
                    <a:lstStyle/>
                    <a:p>
                      <a:pPr algn="r" fontAlgn="b"/>
                      <a:r>
                        <a:rPr lang="en-US" sz="1100" b="0" i="0" u="none" strike="noStrike">
                          <a:solidFill>
                            <a:srgbClr val="000000"/>
                          </a:solidFill>
                          <a:effectLst/>
                          <a:latin typeface="Calibri" panose="020F0502020204030204" pitchFamily="34" charset="0"/>
                        </a:rPr>
                        <a:t>330</a:t>
                      </a:r>
                    </a:p>
                  </a:txBody>
                  <a:tcPr marL="9525" marR="9525" marT="9525" marB="0" anchor="b">
                    <a:lnL>
                      <a:noFill/>
                    </a:lnL>
                    <a:lnR>
                      <a:noFill/>
                    </a:lnR>
                    <a:lnT>
                      <a:noFill/>
                    </a:lnT>
                    <a:lnB>
                      <a:noFill/>
                    </a:lnB>
                    <a:solidFill>
                      <a:srgbClr val="FFD966"/>
                    </a:solidFill>
                  </a:tcPr>
                </a:tc>
                <a:tc>
                  <a:txBody>
                    <a:bodyPr/>
                    <a:lstStyle/>
                    <a:p>
                      <a:pPr algn="r" fontAlgn="b"/>
                      <a:r>
                        <a:rPr lang="en-US" sz="1100" b="0" i="0" u="none" strike="noStrike">
                          <a:solidFill>
                            <a:srgbClr val="000000"/>
                          </a:solidFill>
                          <a:effectLst/>
                          <a:latin typeface="Calibri" panose="020F0502020204030204" pitchFamily="34" charset="0"/>
                        </a:rPr>
                        <a:t>1993</a:t>
                      </a:r>
                    </a:p>
                  </a:txBody>
                  <a:tcPr marL="9525" marR="9525" marT="9525" marB="0" anchor="b">
                    <a:lnL>
                      <a:noFill/>
                    </a:lnL>
                    <a:lnR>
                      <a:noFill/>
                    </a:lnR>
                    <a:lnT>
                      <a:noFill/>
                    </a:lnT>
                    <a:lnB>
                      <a:noFill/>
                    </a:lnB>
                  </a:tcPr>
                </a:tc>
              </a:tr>
              <a:tr h="190500">
                <a:tc>
                  <a:txBody>
                    <a:bodyPr/>
                    <a:lstStyle/>
                    <a:p>
                      <a:pPr algn="l" fontAlgn="b"/>
                      <a:r>
                        <a:rPr lang="en-US" sz="1100" b="0" i="0" u="none" strike="noStrike">
                          <a:solidFill>
                            <a:srgbClr val="000000"/>
                          </a:solidFill>
                          <a:effectLst/>
                          <a:latin typeface="Calibri" panose="020F0502020204030204" pitchFamily="34" charset="0"/>
                        </a:rPr>
                        <a:t>2024-25</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373</a:t>
                      </a:r>
                    </a:p>
                  </a:txBody>
                  <a:tcPr marL="9525" marR="9525" marT="9525" marB="0" anchor="b">
                    <a:lnL>
                      <a:noFill/>
                    </a:lnL>
                    <a:lnR>
                      <a:noFill/>
                    </a:lnR>
                    <a:lnT>
                      <a:noFill/>
                    </a:lnT>
                    <a:lnB>
                      <a:noFill/>
                    </a:lnB>
                    <a:solidFill>
                      <a:srgbClr val="B4C6E7"/>
                    </a:solidFill>
                  </a:tcPr>
                </a:tc>
                <a:tc>
                  <a:txBody>
                    <a:bodyPr/>
                    <a:lstStyle/>
                    <a:p>
                      <a:pPr algn="r" fontAlgn="b"/>
                      <a:r>
                        <a:rPr lang="en-US" sz="1100" b="0" i="0" u="none" strike="noStrike">
                          <a:solidFill>
                            <a:srgbClr val="000000"/>
                          </a:solidFill>
                          <a:effectLst/>
                          <a:latin typeface="Calibri" panose="020F0502020204030204" pitchFamily="34" charset="0"/>
                        </a:rPr>
                        <a:t>362</a:t>
                      </a:r>
                    </a:p>
                  </a:txBody>
                  <a:tcPr marL="9525" marR="9525" marT="9525" marB="0" anchor="b">
                    <a:lnL>
                      <a:noFill/>
                    </a:lnL>
                    <a:lnR>
                      <a:noFill/>
                    </a:lnR>
                    <a:lnT>
                      <a:noFill/>
                    </a:lnT>
                    <a:lnB>
                      <a:noFill/>
                    </a:lnB>
                    <a:solidFill>
                      <a:srgbClr val="B4C6E7"/>
                    </a:solidFill>
                  </a:tcPr>
                </a:tc>
                <a:tc>
                  <a:txBody>
                    <a:bodyPr/>
                    <a:lstStyle/>
                    <a:p>
                      <a:pPr algn="r" fontAlgn="b"/>
                      <a:r>
                        <a:rPr lang="en-US" sz="1100" b="0" i="0" u="none" strike="noStrike">
                          <a:solidFill>
                            <a:srgbClr val="000000"/>
                          </a:solidFill>
                          <a:effectLst/>
                          <a:latin typeface="Calibri" panose="020F0502020204030204" pitchFamily="34" charset="0"/>
                        </a:rPr>
                        <a:t>348</a:t>
                      </a:r>
                    </a:p>
                  </a:txBody>
                  <a:tcPr marL="9525" marR="9525" marT="9525" marB="0" anchor="b">
                    <a:lnL>
                      <a:noFill/>
                    </a:lnL>
                    <a:lnR>
                      <a:noFill/>
                    </a:lnR>
                    <a:lnT>
                      <a:noFill/>
                    </a:lnT>
                    <a:lnB>
                      <a:noFill/>
                    </a:lnB>
                    <a:solidFill>
                      <a:srgbClr val="B4C6E7"/>
                    </a:solidFill>
                  </a:tcPr>
                </a:tc>
                <a:tc>
                  <a:txBody>
                    <a:bodyPr/>
                    <a:lstStyle/>
                    <a:p>
                      <a:pPr algn="r" fontAlgn="b"/>
                      <a:r>
                        <a:rPr lang="en-US" sz="1100" b="0" i="0" u="none" strike="noStrike">
                          <a:solidFill>
                            <a:srgbClr val="000000"/>
                          </a:solidFill>
                          <a:effectLst/>
                          <a:latin typeface="Calibri" panose="020F0502020204030204" pitchFamily="34" charset="0"/>
                        </a:rPr>
                        <a:t>345</a:t>
                      </a:r>
                    </a:p>
                  </a:txBody>
                  <a:tcPr marL="9525" marR="9525" marT="9525" marB="0" anchor="b">
                    <a:lnL>
                      <a:noFill/>
                    </a:lnL>
                    <a:lnR>
                      <a:noFill/>
                    </a:lnR>
                    <a:lnT>
                      <a:noFill/>
                    </a:lnT>
                    <a:lnB>
                      <a:noFill/>
                    </a:lnB>
                    <a:solidFill>
                      <a:srgbClr val="B4C6E7"/>
                    </a:solidFill>
                  </a:tcPr>
                </a:tc>
                <a:tc>
                  <a:txBody>
                    <a:bodyPr/>
                    <a:lstStyle/>
                    <a:p>
                      <a:pPr algn="r" fontAlgn="b"/>
                      <a:r>
                        <a:rPr lang="en-US" sz="1100" b="0" i="0" u="none" strike="noStrike">
                          <a:solidFill>
                            <a:srgbClr val="000000"/>
                          </a:solidFill>
                          <a:effectLst/>
                          <a:latin typeface="Calibri" panose="020F0502020204030204" pitchFamily="34" charset="0"/>
                        </a:rPr>
                        <a:t>310</a:t>
                      </a:r>
                    </a:p>
                  </a:txBody>
                  <a:tcPr marL="9525" marR="9525" marT="9525" marB="0" anchor="b">
                    <a:lnL>
                      <a:noFill/>
                    </a:lnL>
                    <a:lnR>
                      <a:noFill/>
                    </a:lnR>
                    <a:lnT>
                      <a:noFill/>
                    </a:lnT>
                    <a:lnB>
                      <a:noFill/>
                    </a:lnB>
                    <a:solidFill>
                      <a:srgbClr val="FFD966"/>
                    </a:solidFill>
                  </a:tcPr>
                </a:tc>
                <a:tc>
                  <a:txBody>
                    <a:bodyPr/>
                    <a:lstStyle/>
                    <a:p>
                      <a:pPr algn="r" fontAlgn="b"/>
                      <a:r>
                        <a:rPr lang="en-US" sz="1100" b="0" i="0" u="none" strike="noStrike">
                          <a:solidFill>
                            <a:srgbClr val="000000"/>
                          </a:solidFill>
                          <a:effectLst/>
                          <a:latin typeface="Calibri" panose="020F0502020204030204" pitchFamily="34" charset="0"/>
                        </a:rPr>
                        <a:t>298</a:t>
                      </a:r>
                    </a:p>
                  </a:txBody>
                  <a:tcPr marL="9525" marR="9525" marT="9525" marB="0" anchor="b">
                    <a:lnL>
                      <a:noFill/>
                    </a:lnL>
                    <a:lnR>
                      <a:noFill/>
                    </a:lnR>
                    <a:lnT>
                      <a:noFill/>
                    </a:lnT>
                    <a:lnB>
                      <a:noFill/>
                    </a:lnB>
                    <a:solidFill>
                      <a:srgbClr val="FFD966"/>
                    </a:solidFill>
                  </a:tcPr>
                </a:tc>
                <a:tc>
                  <a:txBody>
                    <a:bodyPr/>
                    <a:lstStyle/>
                    <a:p>
                      <a:pPr algn="r" fontAlgn="b"/>
                      <a:r>
                        <a:rPr lang="en-US" sz="1100" b="0" i="0" u="none" strike="noStrike">
                          <a:solidFill>
                            <a:srgbClr val="000000"/>
                          </a:solidFill>
                          <a:effectLst/>
                          <a:latin typeface="Calibri" panose="020F0502020204030204" pitchFamily="34" charset="0"/>
                        </a:rPr>
                        <a:t>2036</a:t>
                      </a:r>
                    </a:p>
                  </a:txBody>
                  <a:tcPr marL="9525" marR="9525" marT="9525" marB="0" anchor="b">
                    <a:lnL>
                      <a:noFill/>
                    </a:lnL>
                    <a:lnR>
                      <a:noFill/>
                    </a:lnR>
                    <a:lnT>
                      <a:noFill/>
                    </a:lnT>
                    <a:lnB>
                      <a:noFill/>
                    </a:lnB>
                  </a:tcPr>
                </a:tc>
              </a:tr>
              <a:tr h="190500">
                <a:tc>
                  <a:txBody>
                    <a:bodyPr/>
                    <a:lstStyle/>
                    <a:p>
                      <a:pPr algn="l" fontAlgn="b"/>
                      <a:r>
                        <a:rPr lang="en-US" sz="1100" b="0" i="0" u="none" strike="noStrike">
                          <a:solidFill>
                            <a:srgbClr val="000000"/>
                          </a:solidFill>
                          <a:effectLst/>
                          <a:latin typeface="Calibri" panose="020F0502020204030204" pitchFamily="34" charset="0"/>
                        </a:rPr>
                        <a:t>2025-26</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379</a:t>
                      </a:r>
                    </a:p>
                  </a:txBody>
                  <a:tcPr marL="9525" marR="9525" marT="9525" marB="0" anchor="b">
                    <a:lnL>
                      <a:noFill/>
                    </a:lnL>
                    <a:lnR>
                      <a:noFill/>
                    </a:lnR>
                    <a:lnT>
                      <a:noFill/>
                    </a:lnT>
                    <a:lnB>
                      <a:noFill/>
                    </a:lnB>
                    <a:solidFill>
                      <a:srgbClr val="B4C6E7"/>
                    </a:solidFill>
                  </a:tcPr>
                </a:tc>
                <a:tc>
                  <a:txBody>
                    <a:bodyPr/>
                    <a:lstStyle/>
                    <a:p>
                      <a:pPr algn="r" fontAlgn="b"/>
                      <a:r>
                        <a:rPr lang="en-US" sz="1100" b="0" i="0" u="none" strike="noStrike">
                          <a:solidFill>
                            <a:srgbClr val="000000"/>
                          </a:solidFill>
                          <a:effectLst/>
                          <a:latin typeface="Calibri" panose="020F0502020204030204" pitchFamily="34" charset="0"/>
                        </a:rPr>
                        <a:t>373</a:t>
                      </a:r>
                    </a:p>
                  </a:txBody>
                  <a:tcPr marL="9525" marR="9525" marT="9525" marB="0" anchor="b">
                    <a:lnL>
                      <a:noFill/>
                    </a:lnL>
                    <a:lnR>
                      <a:noFill/>
                    </a:lnR>
                    <a:lnT>
                      <a:noFill/>
                    </a:lnT>
                    <a:lnB>
                      <a:noFill/>
                    </a:lnB>
                    <a:solidFill>
                      <a:srgbClr val="B4C6E7"/>
                    </a:solidFill>
                  </a:tcPr>
                </a:tc>
                <a:tc>
                  <a:txBody>
                    <a:bodyPr/>
                    <a:lstStyle/>
                    <a:p>
                      <a:pPr algn="r" fontAlgn="b"/>
                      <a:r>
                        <a:rPr lang="en-US" sz="1100" b="0" i="0" u="none" strike="noStrike">
                          <a:solidFill>
                            <a:srgbClr val="000000"/>
                          </a:solidFill>
                          <a:effectLst/>
                          <a:latin typeface="Calibri" panose="020F0502020204030204" pitchFamily="34" charset="0"/>
                        </a:rPr>
                        <a:t>362</a:t>
                      </a:r>
                    </a:p>
                  </a:txBody>
                  <a:tcPr marL="9525" marR="9525" marT="9525" marB="0" anchor="b">
                    <a:lnL>
                      <a:noFill/>
                    </a:lnL>
                    <a:lnR>
                      <a:noFill/>
                    </a:lnR>
                    <a:lnT>
                      <a:noFill/>
                    </a:lnT>
                    <a:lnB>
                      <a:noFill/>
                    </a:lnB>
                    <a:solidFill>
                      <a:srgbClr val="B4C6E7"/>
                    </a:solidFill>
                  </a:tcPr>
                </a:tc>
                <a:tc>
                  <a:txBody>
                    <a:bodyPr/>
                    <a:lstStyle/>
                    <a:p>
                      <a:pPr algn="r" fontAlgn="b"/>
                      <a:r>
                        <a:rPr lang="en-US" sz="1100" b="0" i="0" u="none" strike="noStrike">
                          <a:solidFill>
                            <a:srgbClr val="000000"/>
                          </a:solidFill>
                          <a:effectLst/>
                          <a:latin typeface="Calibri" panose="020F0502020204030204" pitchFamily="34" charset="0"/>
                        </a:rPr>
                        <a:t>348</a:t>
                      </a:r>
                    </a:p>
                  </a:txBody>
                  <a:tcPr marL="9525" marR="9525" marT="9525" marB="0" anchor="b">
                    <a:lnL>
                      <a:noFill/>
                    </a:lnL>
                    <a:lnR>
                      <a:noFill/>
                    </a:lnR>
                    <a:lnT>
                      <a:noFill/>
                    </a:lnT>
                    <a:lnB>
                      <a:noFill/>
                    </a:lnB>
                    <a:solidFill>
                      <a:srgbClr val="B4C6E7"/>
                    </a:solidFill>
                  </a:tcPr>
                </a:tc>
                <a:tc>
                  <a:txBody>
                    <a:bodyPr/>
                    <a:lstStyle/>
                    <a:p>
                      <a:pPr algn="r" fontAlgn="b"/>
                      <a:r>
                        <a:rPr lang="en-US" sz="1100" b="0" i="0" u="none" strike="noStrike">
                          <a:solidFill>
                            <a:srgbClr val="000000"/>
                          </a:solidFill>
                          <a:effectLst/>
                          <a:latin typeface="Calibri" panose="020F0502020204030204" pitchFamily="34" charset="0"/>
                        </a:rPr>
                        <a:t>345</a:t>
                      </a:r>
                    </a:p>
                  </a:txBody>
                  <a:tcPr marL="9525" marR="9525" marT="9525" marB="0" anchor="b">
                    <a:lnL>
                      <a:noFill/>
                    </a:lnL>
                    <a:lnR>
                      <a:noFill/>
                    </a:lnR>
                    <a:lnT>
                      <a:noFill/>
                    </a:lnT>
                    <a:lnB>
                      <a:noFill/>
                    </a:lnB>
                    <a:solidFill>
                      <a:srgbClr val="B4C6E7"/>
                    </a:solidFill>
                  </a:tcPr>
                </a:tc>
                <a:tc>
                  <a:txBody>
                    <a:bodyPr/>
                    <a:lstStyle/>
                    <a:p>
                      <a:pPr algn="r" fontAlgn="b"/>
                      <a:r>
                        <a:rPr lang="en-US" sz="1100" b="0" i="0" u="none" strike="noStrike">
                          <a:solidFill>
                            <a:srgbClr val="000000"/>
                          </a:solidFill>
                          <a:effectLst/>
                          <a:latin typeface="Calibri" panose="020F0502020204030204" pitchFamily="34" charset="0"/>
                        </a:rPr>
                        <a:t>310</a:t>
                      </a:r>
                    </a:p>
                  </a:txBody>
                  <a:tcPr marL="9525" marR="9525" marT="9525" marB="0" anchor="b">
                    <a:lnL>
                      <a:noFill/>
                    </a:lnL>
                    <a:lnR>
                      <a:noFill/>
                    </a:lnR>
                    <a:lnT>
                      <a:noFill/>
                    </a:lnT>
                    <a:lnB>
                      <a:noFill/>
                    </a:lnB>
                    <a:solidFill>
                      <a:srgbClr val="FFD966"/>
                    </a:solidFill>
                  </a:tcPr>
                </a:tc>
                <a:tc>
                  <a:txBody>
                    <a:bodyPr/>
                    <a:lstStyle/>
                    <a:p>
                      <a:pPr algn="r" fontAlgn="b"/>
                      <a:r>
                        <a:rPr lang="en-US" sz="1100" b="0" i="0" u="none" strike="noStrike">
                          <a:solidFill>
                            <a:srgbClr val="000000"/>
                          </a:solidFill>
                          <a:effectLst/>
                          <a:latin typeface="Calibri" panose="020F0502020204030204" pitchFamily="34" charset="0"/>
                        </a:rPr>
                        <a:t>2117</a:t>
                      </a:r>
                    </a:p>
                  </a:txBody>
                  <a:tcPr marL="9525" marR="9525" marT="9525" marB="0" anchor="b">
                    <a:lnL>
                      <a:noFill/>
                    </a:lnL>
                    <a:lnR>
                      <a:noFill/>
                    </a:lnR>
                    <a:lnT>
                      <a:noFill/>
                    </a:lnT>
                    <a:lnB>
                      <a:noFill/>
                    </a:lnB>
                  </a:tcPr>
                </a:tc>
              </a:tr>
              <a:tr h="190500">
                <a:tc>
                  <a:txBody>
                    <a:bodyPr/>
                    <a:lstStyle/>
                    <a:p>
                      <a:pPr algn="l" fontAlgn="b"/>
                      <a:r>
                        <a:rPr lang="en-US" sz="1100" b="0" i="0" u="none" strike="noStrike">
                          <a:solidFill>
                            <a:srgbClr val="000000"/>
                          </a:solidFill>
                          <a:effectLst/>
                          <a:latin typeface="Calibri" panose="020F0502020204030204" pitchFamily="34" charset="0"/>
                        </a:rPr>
                        <a:t>2026-27</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381</a:t>
                      </a:r>
                    </a:p>
                  </a:txBody>
                  <a:tcPr marL="9525" marR="9525" marT="9525" marB="0" anchor="b">
                    <a:lnL>
                      <a:noFill/>
                    </a:lnL>
                    <a:lnR>
                      <a:noFill/>
                    </a:lnR>
                    <a:lnT>
                      <a:noFill/>
                    </a:lnT>
                    <a:lnB>
                      <a:noFill/>
                    </a:lnB>
                    <a:solidFill>
                      <a:srgbClr val="B4C6E7"/>
                    </a:solidFill>
                  </a:tcPr>
                </a:tc>
                <a:tc>
                  <a:txBody>
                    <a:bodyPr/>
                    <a:lstStyle/>
                    <a:p>
                      <a:pPr algn="r" fontAlgn="b"/>
                      <a:r>
                        <a:rPr lang="en-US" sz="1100" b="0" i="0" u="none" strike="noStrike">
                          <a:solidFill>
                            <a:srgbClr val="000000"/>
                          </a:solidFill>
                          <a:effectLst/>
                          <a:latin typeface="Calibri" panose="020F0502020204030204" pitchFamily="34" charset="0"/>
                        </a:rPr>
                        <a:t>379</a:t>
                      </a:r>
                    </a:p>
                  </a:txBody>
                  <a:tcPr marL="9525" marR="9525" marT="9525" marB="0" anchor="b">
                    <a:lnL>
                      <a:noFill/>
                    </a:lnL>
                    <a:lnR>
                      <a:noFill/>
                    </a:lnR>
                    <a:lnT>
                      <a:noFill/>
                    </a:lnT>
                    <a:lnB>
                      <a:noFill/>
                    </a:lnB>
                    <a:solidFill>
                      <a:srgbClr val="B4C6E7"/>
                    </a:solidFill>
                  </a:tcPr>
                </a:tc>
                <a:tc>
                  <a:txBody>
                    <a:bodyPr/>
                    <a:lstStyle/>
                    <a:p>
                      <a:pPr algn="r" fontAlgn="b"/>
                      <a:r>
                        <a:rPr lang="en-US" sz="1100" b="0" i="0" u="none" strike="noStrike">
                          <a:solidFill>
                            <a:srgbClr val="000000"/>
                          </a:solidFill>
                          <a:effectLst/>
                          <a:latin typeface="Calibri" panose="020F0502020204030204" pitchFamily="34" charset="0"/>
                        </a:rPr>
                        <a:t>373</a:t>
                      </a:r>
                    </a:p>
                  </a:txBody>
                  <a:tcPr marL="9525" marR="9525" marT="9525" marB="0" anchor="b">
                    <a:lnL>
                      <a:noFill/>
                    </a:lnL>
                    <a:lnR>
                      <a:noFill/>
                    </a:lnR>
                    <a:lnT>
                      <a:noFill/>
                    </a:lnT>
                    <a:lnB>
                      <a:noFill/>
                    </a:lnB>
                    <a:solidFill>
                      <a:srgbClr val="B4C6E7"/>
                    </a:solidFill>
                  </a:tcPr>
                </a:tc>
                <a:tc>
                  <a:txBody>
                    <a:bodyPr/>
                    <a:lstStyle/>
                    <a:p>
                      <a:pPr algn="r" fontAlgn="b"/>
                      <a:r>
                        <a:rPr lang="en-US" sz="1100" b="0" i="0" u="none" strike="noStrike">
                          <a:solidFill>
                            <a:srgbClr val="000000"/>
                          </a:solidFill>
                          <a:effectLst/>
                          <a:latin typeface="Calibri" panose="020F0502020204030204" pitchFamily="34" charset="0"/>
                        </a:rPr>
                        <a:t>362</a:t>
                      </a:r>
                    </a:p>
                  </a:txBody>
                  <a:tcPr marL="9525" marR="9525" marT="9525" marB="0" anchor="b">
                    <a:lnL>
                      <a:noFill/>
                    </a:lnL>
                    <a:lnR>
                      <a:noFill/>
                    </a:lnR>
                    <a:lnT>
                      <a:noFill/>
                    </a:lnT>
                    <a:lnB>
                      <a:noFill/>
                    </a:lnB>
                    <a:solidFill>
                      <a:srgbClr val="B4C6E7"/>
                    </a:solidFill>
                  </a:tcPr>
                </a:tc>
                <a:tc>
                  <a:txBody>
                    <a:bodyPr/>
                    <a:lstStyle/>
                    <a:p>
                      <a:pPr algn="r" fontAlgn="b"/>
                      <a:r>
                        <a:rPr lang="en-US" sz="1100" b="0" i="0" u="none" strike="noStrike">
                          <a:solidFill>
                            <a:srgbClr val="000000"/>
                          </a:solidFill>
                          <a:effectLst/>
                          <a:latin typeface="Calibri" panose="020F0502020204030204" pitchFamily="34" charset="0"/>
                        </a:rPr>
                        <a:t>348</a:t>
                      </a:r>
                    </a:p>
                  </a:txBody>
                  <a:tcPr marL="9525" marR="9525" marT="9525" marB="0" anchor="b">
                    <a:lnL>
                      <a:noFill/>
                    </a:lnL>
                    <a:lnR>
                      <a:noFill/>
                    </a:lnR>
                    <a:lnT>
                      <a:noFill/>
                    </a:lnT>
                    <a:lnB>
                      <a:noFill/>
                    </a:lnB>
                    <a:solidFill>
                      <a:srgbClr val="B4C6E7"/>
                    </a:solidFill>
                  </a:tcPr>
                </a:tc>
                <a:tc>
                  <a:txBody>
                    <a:bodyPr/>
                    <a:lstStyle/>
                    <a:p>
                      <a:pPr algn="r" fontAlgn="b"/>
                      <a:r>
                        <a:rPr lang="en-US" sz="1100" b="0" i="0" u="none" strike="noStrike">
                          <a:solidFill>
                            <a:srgbClr val="000000"/>
                          </a:solidFill>
                          <a:effectLst/>
                          <a:latin typeface="Calibri" panose="020F0502020204030204" pitchFamily="34" charset="0"/>
                        </a:rPr>
                        <a:t>345</a:t>
                      </a:r>
                    </a:p>
                  </a:txBody>
                  <a:tcPr marL="9525" marR="9525" marT="9525" marB="0" anchor="b">
                    <a:lnL>
                      <a:noFill/>
                    </a:lnL>
                    <a:lnR>
                      <a:noFill/>
                    </a:lnR>
                    <a:lnT>
                      <a:noFill/>
                    </a:lnT>
                    <a:lnB>
                      <a:noFill/>
                    </a:lnB>
                    <a:solidFill>
                      <a:srgbClr val="B4C6E7"/>
                    </a:solidFill>
                  </a:tcPr>
                </a:tc>
                <a:tc>
                  <a:txBody>
                    <a:bodyPr/>
                    <a:lstStyle/>
                    <a:p>
                      <a:pPr algn="r" fontAlgn="b"/>
                      <a:r>
                        <a:rPr lang="en-US" sz="1100" b="0" i="0" u="none" strike="noStrike" dirty="0">
                          <a:solidFill>
                            <a:srgbClr val="000000"/>
                          </a:solidFill>
                          <a:effectLst/>
                          <a:latin typeface="Calibri" panose="020F0502020204030204" pitchFamily="34" charset="0"/>
                        </a:rPr>
                        <a:t>2188</a:t>
                      </a:r>
                    </a:p>
                  </a:txBody>
                  <a:tcPr marL="9525" marR="9525" marT="9525" marB="0" anchor="b">
                    <a:lnL>
                      <a:noFill/>
                    </a:lnL>
                    <a:lnR>
                      <a:noFill/>
                    </a:lnR>
                    <a:lnT>
                      <a:noFill/>
                    </a:lnT>
                    <a:lnB>
                      <a:noFill/>
                    </a:lnB>
                  </a:tcP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2665202699"/>
              </p:ext>
            </p:extLst>
          </p:nvPr>
        </p:nvGraphicFramePr>
        <p:xfrm>
          <a:off x="6477000" y="1848644"/>
          <a:ext cx="4876800" cy="2476500"/>
        </p:xfrm>
        <a:graphic>
          <a:graphicData uri="http://schemas.openxmlformats.org/drawingml/2006/table">
            <a:tbl>
              <a:tblPr/>
              <a:tblGrid>
                <a:gridCol w="609600"/>
                <a:gridCol w="609600"/>
                <a:gridCol w="609600"/>
                <a:gridCol w="609600"/>
                <a:gridCol w="609600"/>
                <a:gridCol w="609600"/>
                <a:gridCol w="609600"/>
                <a:gridCol w="609600"/>
              </a:tblGrid>
              <a:tr h="190500">
                <a:tc gridSpan="7">
                  <a:txBody>
                    <a:bodyPr/>
                    <a:lstStyle/>
                    <a:p>
                      <a:pPr algn="ctr" fontAlgn="b"/>
                      <a:r>
                        <a:rPr lang="en-US" sz="1100" b="0" i="0" u="none" strike="noStrike">
                          <a:solidFill>
                            <a:srgbClr val="000000"/>
                          </a:solidFill>
                          <a:effectLst/>
                          <a:latin typeface="Calibri" panose="020F0502020204030204" pitchFamily="34" charset="0"/>
                        </a:rPr>
                        <a:t>Projection 1 (Assuming 2% net migration)</a:t>
                      </a:r>
                    </a:p>
                  </a:txBody>
                  <a:tcPr marL="9525" marR="9525" marT="9525"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1100" b="0" i="0" u="none" strike="noStrike">
                          <a:solidFill>
                            <a:srgbClr val="000000"/>
                          </a:solidFill>
                          <a:effectLst/>
                          <a:latin typeface="Calibri" panose="020F0502020204030204" pitchFamily="34" charset="0"/>
                        </a:rPr>
                        <a:t>Total</a:t>
                      </a:r>
                    </a:p>
                  </a:txBody>
                  <a:tcPr marL="9525" marR="9525" marT="9525" marB="0" anchor="b">
                    <a:lnL>
                      <a:noFill/>
                    </a:lnL>
                    <a:lnR>
                      <a:noFill/>
                    </a:lnR>
                    <a:lnT>
                      <a:noFill/>
                    </a:lnT>
                    <a:lnB>
                      <a:noFill/>
                    </a:lnB>
                  </a:tcPr>
                </a:tc>
              </a:tr>
              <a:tr h="190500">
                <a:tc>
                  <a:txBody>
                    <a:bodyPr/>
                    <a:lstStyle/>
                    <a:p>
                      <a:pPr algn="l" fontAlgn="b"/>
                      <a:r>
                        <a:rPr lang="en-US" sz="1100" b="0" i="0" u="none" strike="noStrike">
                          <a:solidFill>
                            <a:srgbClr val="000000"/>
                          </a:solidFill>
                          <a:effectLst/>
                          <a:latin typeface="Calibri" panose="020F0502020204030204" pitchFamily="34" charset="0"/>
                        </a:rPr>
                        <a:t>Year</a:t>
                      </a:r>
                    </a:p>
                  </a:txBody>
                  <a:tcPr marL="9525" marR="9525" marT="9525"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K</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1</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2</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3</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4</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5</a:t>
                      </a: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r>
              <a:tr h="190500">
                <a:tc>
                  <a:txBody>
                    <a:bodyPr/>
                    <a:lstStyle/>
                    <a:p>
                      <a:pPr algn="l" fontAlgn="b"/>
                      <a:r>
                        <a:rPr lang="en-US" sz="1100" b="0" i="0" u="none" strike="noStrike">
                          <a:solidFill>
                            <a:srgbClr val="000000"/>
                          </a:solidFill>
                          <a:effectLst/>
                          <a:latin typeface="Calibri" panose="020F0502020204030204" pitchFamily="34" charset="0"/>
                        </a:rPr>
                        <a:t>2016-17</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345</a:t>
                      </a:r>
                    </a:p>
                  </a:txBody>
                  <a:tcPr marL="9525" marR="9525" marT="9525" marB="0" anchor="b">
                    <a:lnL>
                      <a:noFill/>
                    </a:lnL>
                    <a:lnR>
                      <a:noFill/>
                    </a:lnR>
                    <a:lnT>
                      <a:noFill/>
                    </a:lnT>
                    <a:lnB>
                      <a:noFill/>
                    </a:lnB>
                    <a:solidFill>
                      <a:srgbClr val="C6E0B4"/>
                    </a:solidFill>
                  </a:tcPr>
                </a:tc>
                <a:tc>
                  <a:txBody>
                    <a:bodyPr/>
                    <a:lstStyle/>
                    <a:p>
                      <a:pPr algn="r" fontAlgn="b"/>
                      <a:r>
                        <a:rPr lang="en-US" sz="1100" b="0" i="0" u="none" strike="noStrike">
                          <a:solidFill>
                            <a:srgbClr val="000000"/>
                          </a:solidFill>
                          <a:effectLst/>
                          <a:latin typeface="Calibri" panose="020F0502020204030204" pitchFamily="34" charset="0"/>
                        </a:rPr>
                        <a:t>367</a:t>
                      </a:r>
                    </a:p>
                  </a:txBody>
                  <a:tcPr marL="9525" marR="9525" marT="9525" marB="0" anchor="b">
                    <a:lnL>
                      <a:noFill/>
                    </a:lnL>
                    <a:lnR>
                      <a:noFill/>
                    </a:lnR>
                    <a:lnT>
                      <a:noFill/>
                    </a:lnT>
                    <a:lnB>
                      <a:noFill/>
                    </a:lnB>
                    <a:solidFill>
                      <a:srgbClr val="C6E0B4"/>
                    </a:solidFill>
                  </a:tcPr>
                </a:tc>
                <a:tc>
                  <a:txBody>
                    <a:bodyPr/>
                    <a:lstStyle/>
                    <a:p>
                      <a:pPr algn="r" fontAlgn="b"/>
                      <a:r>
                        <a:rPr lang="en-US" sz="1100" b="0" i="0" u="none" strike="noStrike">
                          <a:solidFill>
                            <a:srgbClr val="000000"/>
                          </a:solidFill>
                          <a:effectLst/>
                          <a:latin typeface="Calibri" panose="020F0502020204030204" pitchFamily="34" charset="0"/>
                        </a:rPr>
                        <a:t>394</a:t>
                      </a:r>
                    </a:p>
                  </a:txBody>
                  <a:tcPr marL="9525" marR="9525" marT="9525" marB="0" anchor="b">
                    <a:lnL>
                      <a:noFill/>
                    </a:lnL>
                    <a:lnR>
                      <a:noFill/>
                    </a:lnR>
                    <a:lnT>
                      <a:noFill/>
                    </a:lnT>
                    <a:lnB>
                      <a:noFill/>
                    </a:lnB>
                    <a:solidFill>
                      <a:srgbClr val="C6E0B4"/>
                    </a:solidFill>
                  </a:tcPr>
                </a:tc>
                <a:tc>
                  <a:txBody>
                    <a:bodyPr/>
                    <a:lstStyle/>
                    <a:p>
                      <a:pPr algn="r" fontAlgn="b"/>
                      <a:r>
                        <a:rPr lang="en-US" sz="1100" b="0" i="0" u="none" strike="noStrike">
                          <a:solidFill>
                            <a:srgbClr val="000000"/>
                          </a:solidFill>
                          <a:effectLst/>
                          <a:latin typeface="Calibri" panose="020F0502020204030204" pitchFamily="34" charset="0"/>
                        </a:rPr>
                        <a:t>358</a:t>
                      </a:r>
                    </a:p>
                  </a:txBody>
                  <a:tcPr marL="9525" marR="9525" marT="9525" marB="0" anchor="b">
                    <a:lnL>
                      <a:noFill/>
                    </a:lnL>
                    <a:lnR>
                      <a:noFill/>
                    </a:lnR>
                    <a:lnT>
                      <a:noFill/>
                    </a:lnT>
                    <a:lnB>
                      <a:noFill/>
                    </a:lnB>
                    <a:solidFill>
                      <a:srgbClr val="C6E0B4"/>
                    </a:solidFill>
                  </a:tcPr>
                </a:tc>
                <a:tc>
                  <a:txBody>
                    <a:bodyPr/>
                    <a:lstStyle/>
                    <a:p>
                      <a:pPr algn="r" fontAlgn="b"/>
                      <a:r>
                        <a:rPr lang="en-US" sz="1100" b="0" i="0" u="none" strike="noStrike">
                          <a:solidFill>
                            <a:srgbClr val="000000"/>
                          </a:solidFill>
                          <a:effectLst/>
                          <a:latin typeface="Calibri" panose="020F0502020204030204" pitchFamily="34" charset="0"/>
                        </a:rPr>
                        <a:t>354</a:t>
                      </a:r>
                    </a:p>
                  </a:txBody>
                  <a:tcPr marL="9525" marR="9525" marT="9525" marB="0" anchor="b">
                    <a:lnL>
                      <a:noFill/>
                    </a:lnL>
                    <a:lnR>
                      <a:noFill/>
                    </a:lnR>
                    <a:lnT>
                      <a:noFill/>
                    </a:lnT>
                    <a:lnB>
                      <a:noFill/>
                    </a:lnB>
                    <a:solidFill>
                      <a:srgbClr val="C6E0B4"/>
                    </a:solidFill>
                  </a:tcPr>
                </a:tc>
                <a:tc>
                  <a:txBody>
                    <a:bodyPr/>
                    <a:lstStyle/>
                    <a:p>
                      <a:pPr algn="r" fontAlgn="b"/>
                      <a:r>
                        <a:rPr lang="en-US" sz="1100" b="0" i="0" u="none" strike="noStrike">
                          <a:solidFill>
                            <a:srgbClr val="000000"/>
                          </a:solidFill>
                          <a:effectLst/>
                          <a:latin typeface="Calibri" panose="020F0502020204030204" pitchFamily="34" charset="0"/>
                        </a:rPr>
                        <a:t>311</a:t>
                      </a:r>
                    </a:p>
                  </a:txBody>
                  <a:tcPr marL="9525" marR="9525" marT="9525" marB="0" anchor="b">
                    <a:lnL>
                      <a:noFill/>
                    </a:lnL>
                    <a:lnR>
                      <a:noFill/>
                    </a:lnR>
                    <a:lnT>
                      <a:noFill/>
                    </a:lnT>
                    <a:lnB>
                      <a:noFill/>
                    </a:lnB>
                    <a:solidFill>
                      <a:srgbClr val="C6E0B4"/>
                    </a:solidFill>
                  </a:tcPr>
                </a:tc>
                <a:tc>
                  <a:txBody>
                    <a:bodyPr/>
                    <a:lstStyle/>
                    <a:p>
                      <a:pPr algn="r" fontAlgn="b"/>
                      <a:r>
                        <a:rPr lang="en-US" sz="1100" b="0" i="0" u="none" strike="noStrike">
                          <a:solidFill>
                            <a:srgbClr val="000000"/>
                          </a:solidFill>
                          <a:effectLst/>
                          <a:latin typeface="Calibri" panose="020F0502020204030204" pitchFamily="34" charset="0"/>
                        </a:rPr>
                        <a:t>2129</a:t>
                      </a:r>
                    </a:p>
                  </a:txBody>
                  <a:tcPr marL="9525" marR="9525" marT="9525" marB="0" anchor="b">
                    <a:lnL>
                      <a:noFill/>
                    </a:lnL>
                    <a:lnR>
                      <a:noFill/>
                    </a:lnR>
                    <a:lnT>
                      <a:noFill/>
                    </a:lnT>
                    <a:lnB>
                      <a:noFill/>
                    </a:lnB>
                  </a:tcPr>
                </a:tc>
              </a:tr>
              <a:tr h="190500">
                <a:tc>
                  <a:txBody>
                    <a:bodyPr/>
                    <a:lstStyle/>
                    <a:p>
                      <a:pPr algn="l" fontAlgn="b"/>
                      <a:r>
                        <a:rPr lang="en-US" sz="1100" b="0" i="0" u="none" strike="noStrike">
                          <a:solidFill>
                            <a:srgbClr val="000000"/>
                          </a:solidFill>
                          <a:effectLst/>
                          <a:latin typeface="Calibri" panose="020F0502020204030204" pitchFamily="34" charset="0"/>
                        </a:rPr>
                        <a:t>2017-18</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348</a:t>
                      </a:r>
                    </a:p>
                  </a:txBody>
                  <a:tcPr marL="9525" marR="9525" marT="9525" marB="0" anchor="b">
                    <a:lnL>
                      <a:noFill/>
                    </a:lnL>
                    <a:lnR>
                      <a:noFill/>
                    </a:lnR>
                    <a:lnT>
                      <a:noFill/>
                    </a:lnT>
                    <a:lnB>
                      <a:noFill/>
                    </a:lnB>
                    <a:solidFill>
                      <a:srgbClr val="FFD966"/>
                    </a:solidFill>
                  </a:tcPr>
                </a:tc>
                <a:tc>
                  <a:txBody>
                    <a:bodyPr/>
                    <a:lstStyle/>
                    <a:p>
                      <a:pPr algn="r" fontAlgn="b"/>
                      <a:r>
                        <a:rPr lang="en-US" sz="1100" b="0" i="0" u="none" strike="noStrike">
                          <a:solidFill>
                            <a:srgbClr val="000000"/>
                          </a:solidFill>
                          <a:effectLst/>
                          <a:latin typeface="Calibri" panose="020F0502020204030204" pitchFamily="34" charset="0"/>
                        </a:rPr>
                        <a:t>352</a:t>
                      </a:r>
                    </a:p>
                  </a:txBody>
                  <a:tcPr marL="9525" marR="9525" marT="9525" marB="0" anchor="b">
                    <a:lnL>
                      <a:noFill/>
                    </a:lnL>
                    <a:lnR>
                      <a:noFill/>
                    </a:lnR>
                    <a:lnT>
                      <a:noFill/>
                    </a:lnT>
                    <a:lnB>
                      <a:noFill/>
                    </a:lnB>
                    <a:solidFill>
                      <a:srgbClr val="C6E0B4"/>
                    </a:solidFill>
                  </a:tcPr>
                </a:tc>
                <a:tc>
                  <a:txBody>
                    <a:bodyPr/>
                    <a:lstStyle/>
                    <a:p>
                      <a:pPr algn="r" fontAlgn="b"/>
                      <a:r>
                        <a:rPr lang="en-US" sz="1100" b="0" i="0" u="none" strike="noStrike">
                          <a:solidFill>
                            <a:srgbClr val="000000"/>
                          </a:solidFill>
                          <a:effectLst/>
                          <a:latin typeface="Calibri" panose="020F0502020204030204" pitchFamily="34" charset="0"/>
                        </a:rPr>
                        <a:t>374</a:t>
                      </a:r>
                    </a:p>
                  </a:txBody>
                  <a:tcPr marL="9525" marR="9525" marT="9525" marB="0" anchor="b">
                    <a:lnL>
                      <a:noFill/>
                    </a:lnL>
                    <a:lnR>
                      <a:noFill/>
                    </a:lnR>
                    <a:lnT>
                      <a:noFill/>
                    </a:lnT>
                    <a:lnB>
                      <a:noFill/>
                    </a:lnB>
                    <a:solidFill>
                      <a:srgbClr val="C6E0B4"/>
                    </a:solidFill>
                  </a:tcPr>
                </a:tc>
                <a:tc>
                  <a:txBody>
                    <a:bodyPr/>
                    <a:lstStyle/>
                    <a:p>
                      <a:pPr algn="r" fontAlgn="b"/>
                      <a:r>
                        <a:rPr lang="en-US" sz="1100" b="0" i="0" u="none" strike="noStrike">
                          <a:solidFill>
                            <a:srgbClr val="000000"/>
                          </a:solidFill>
                          <a:effectLst/>
                          <a:latin typeface="Calibri" panose="020F0502020204030204" pitchFamily="34" charset="0"/>
                        </a:rPr>
                        <a:t>402</a:t>
                      </a:r>
                    </a:p>
                  </a:txBody>
                  <a:tcPr marL="9525" marR="9525" marT="9525" marB="0" anchor="b">
                    <a:lnL>
                      <a:noFill/>
                    </a:lnL>
                    <a:lnR>
                      <a:noFill/>
                    </a:lnR>
                    <a:lnT>
                      <a:noFill/>
                    </a:lnT>
                    <a:lnB>
                      <a:noFill/>
                    </a:lnB>
                    <a:solidFill>
                      <a:srgbClr val="C6E0B4"/>
                    </a:solidFill>
                  </a:tcPr>
                </a:tc>
                <a:tc>
                  <a:txBody>
                    <a:bodyPr/>
                    <a:lstStyle/>
                    <a:p>
                      <a:pPr algn="r" fontAlgn="b"/>
                      <a:r>
                        <a:rPr lang="en-US" sz="1100" b="0" i="0" u="none" strike="noStrike">
                          <a:solidFill>
                            <a:srgbClr val="000000"/>
                          </a:solidFill>
                          <a:effectLst/>
                          <a:latin typeface="Calibri" panose="020F0502020204030204" pitchFamily="34" charset="0"/>
                        </a:rPr>
                        <a:t>365</a:t>
                      </a:r>
                    </a:p>
                  </a:txBody>
                  <a:tcPr marL="9525" marR="9525" marT="9525" marB="0" anchor="b">
                    <a:lnL>
                      <a:noFill/>
                    </a:lnL>
                    <a:lnR>
                      <a:noFill/>
                    </a:lnR>
                    <a:lnT>
                      <a:noFill/>
                    </a:lnT>
                    <a:lnB>
                      <a:noFill/>
                    </a:lnB>
                    <a:solidFill>
                      <a:srgbClr val="C6E0B4"/>
                    </a:solidFill>
                  </a:tcPr>
                </a:tc>
                <a:tc>
                  <a:txBody>
                    <a:bodyPr/>
                    <a:lstStyle/>
                    <a:p>
                      <a:pPr algn="r" fontAlgn="b"/>
                      <a:r>
                        <a:rPr lang="en-US" sz="1100" b="0" i="0" u="none" strike="noStrike">
                          <a:solidFill>
                            <a:srgbClr val="000000"/>
                          </a:solidFill>
                          <a:effectLst/>
                          <a:latin typeface="Calibri" panose="020F0502020204030204" pitchFamily="34" charset="0"/>
                        </a:rPr>
                        <a:t>361</a:t>
                      </a:r>
                    </a:p>
                  </a:txBody>
                  <a:tcPr marL="9525" marR="9525" marT="9525" marB="0" anchor="b">
                    <a:lnL>
                      <a:noFill/>
                    </a:lnL>
                    <a:lnR>
                      <a:noFill/>
                    </a:lnR>
                    <a:lnT>
                      <a:noFill/>
                    </a:lnT>
                    <a:lnB>
                      <a:noFill/>
                    </a:lnB>
                    <a:solidFill>
                      <a:srgbClr val="C6E0B4"/>
                    </a:solidFill>
                  </a:tcPr>
                </a:tc>
                <a:tc>
                  <a:txBody>
                    <a:bodyPr/>
                    <a:lstStyle/>
                    <a:p>
                      <a:pPr algn="r" fontAlgn="b"/>
                      <a:r>
                        <a:rPr lang="en-US" sz="1100" b="0" i="0" u="none" strike="noStrike">
                          <a:solidFill>
                            <a:srgbClr val="000000"/>
                          </a:solidFill>
                          <a:effectLst/>
                          <a:latin typeface="Calibri" panose="020F0502020204030204" pitchFamily="34" charset="0"/>
                        </a:rPr>
                        <a:t>2203</a:t>
                      </a:r>
                    </a:p>
                  </a:txBody>
                  <a:tcPr marL="9525" marR="9525" marT="9525" marB="0" anchor="b">
                    <a:lnL>
                      <a:noFill/>
                    </a:lnL>
                    <a:lnR>
                      <a:noFill/>
                    </a:lnR>
                    <a:lnT>
                      <a:noFill/>
                    </a:lnT>
                    <a:lnB>
                      <a:noFill/>
                    </a:lnB>
                  </a:tcPr>
                </a:tc>
              </a:tr>
              <a:tr h="190500">
                <a:tc>
                  <a:txBody>
                    <a:bodyPr/>
                    <a:lstStyle/>
                    <a:p>
                      <a:pPr algn="l" fontAlgn="b"/>
                      <a:r>
                        <a:rPr lang="en-US" sz="1100" b="0" i="0" u="none" strike="noStrike">
                          <a:solidFill>
                            <a:srgbClr val="000000"/>
                          </a:solidFill>
                          <a:effectLst/>
                          <a:latin typeface="Calibri" panose="020F0502020204030204" pitchFamily="34" charset="0"/>
                        </a:rPr>
                        <a:t>2018-19</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357</a:t>
                      </a:r>
                    </a:p>
                  </a:txBody>
                  <a:tcPr marL="9525" marR="9525" marT="9525" marB="0" anchor="b">
                    <a:lnL>
                      <a:noFill/>
                    </a:lnL>
                    <a:lnR>
                      <a:noFill/>
                    </a:lnR>
                    <a:lnT>
                      <a:noFill/>
                    </a:lnT>
                    <a:lnB>
                      <a:noFill/>
                    </a:lnB>
                    <a:solidFill>
                      <a:srgbClr val="FFD966"/>
                    </a:solidFill>
                  </a:tcPr>
                </a:tc>
                <a:tc>
                  <a:txBody>
                    <a:bodyPr/>
                    <a:lstStyle/>
                    <a:p>
                      <a:pPr algn="r" fontAlgn="b"/>
                      <a:r>
                        <a:rPr lang="en-US" sz="1100" b="0" i="0" u="none" strike="noStrike">
                          <a:solidFill>
                            <a:srgbClr val="000000"/>
                          </a:solidFill>
                          <a:effectLst/>
                          <a:latin typeface="Calibri" panose="020F0502020204030204" pitchFamily="34" charset="0"/>
                        </a:rPr>
                        <a:t>355</a:t>
                      </a:r>
                    </a:p>
                  </a:txBody>
                  <a:tcPr marL="9525" marR="9525" marT="9525" marB="0" anchor="b">
                    <a:lnL>
                      <a:noFill/>
                    </a:lnL>
                    <a:lnR>
                      <a:noFill/>
                    </a:lnR>
                    <a:lnT>
                      <a:noFill/>
                    </a:lnT>
                    <a:lnB>
                      <a:noFill/>
                    </a:lnB>
                    <a:solidFill>
                      <a:srgbClr val="FFD966"/>
                    </a:solidFill>
                  </a:tcPr>
                </a:tc>
                <a:tc>
                  <a:txBody>
                    <a:bodyPr/>
                    <a:lstStyle/>
                    <a:p>
                      <a:pPr algn="r" fontAlgn="b"/>
                      <a:r>
                        <a:rPr lang="en-US" sz="1100" b="0" i="0" u="none" strike="noStrike">
                          <a:solidFill>
                            <a:srgbClr val="000000"/>
                          </a:solidFill>
                          <a:effectLst/>
                          <a:latin typeface="Calibri" panose="020F0502020204030204" pitchFamily="34" charset="0"/>
                        </a:rPr>
                        <a:t>359</a:t>
                      </a:r>
                    </a:p>
                  </a:txBody>
                  <a:tcPr marL="9525" marR="9525" marT="9525" marB="0" anchor="b">
                    <a:lnL>
                      <a:noFill/>
                    </a:lnL>
                    <a:lnR>
                      <a:noFill/>
                    </a:lnR>
                    <a:lnT>
                      <a:noFill/>
                    </a:lnT>
                    <a:lnB>
                      <a:noFill/>
                    </a:lnB>
                    <a:solidFill>
                      <a:srgbClr val="C6E0B4"/>
                    </a:solidFill>
                  </a:tcPr>
                </a:tc>
                <a:tc>
                  <a:txBody>
                    <a:bodyPr/>
                    <a:lstStyle/>
                    <a:p>
                      <a:pPr algn="r" fontAlgn="b"/>
                      <a:r>
                        <a:rPr lang="en-US" sz="1100" b="0" i="0" u="none" strike="noStrike">
                          <a:solidFill>
                            <a:srgbClr val="000000"/>
                          </a:solidFill>
                          <a:effectLst/>
                          <a:latin typeface="Calibri" panose="020F0502020204030204" pitchFamily="34" charset="0"/>
                        </a:rPr>
                        <a:t>382</a:t>
                      </a:r>
                    </a:p>
                  </a:txBody>
                  <a:tcPr marL="9525" marR="9525" marT="9525" marB="0" anchor="b">
                    <a:lnL>
                      <a:noFill/>
                    </a:lnL>
                    <a:lnR>
                      <a:noFill/>
                    </a:lnR>
                    <a:lnT>
                      <a:noFill/>
                    </a:lnT>
                    <a:lnB>
                      <a:noFill/>
                    </a:lnB>
                    <a:solidFill>
                      <a:srgbClr val="C6E0B4"/>
                    </a:solidFill>
                  </a:tcPr>
                </a:tc>
                <a:tc>
                  <a:txBody>
                    <a:bodyPr/>
                    <a:lstStyle/>
                    <a:p>
                      <a:pPr algn="r" fontAlgn="b"/>
                      <a:r>
                        <a:rPr lang="en-US" sz="1100" b="0" i="0" u="none" strike="noStrike">
                          <a:solidFill>
                            <a:srgbClr val="000000"/>
                          </a:solidFill>
                          <a:effectLst/>
                          <a:latin typeface="Calibri" panose="020F0502020204030204" pitchFamily="34" charset="0"/>
                        </a:rPr>
                        <a:t>410</a:t>
                      </a:r>
                    </a:p>
                  </a:txBody>
                  <a:tcPr marL="9525" marR="9525" marT="9525" marB="0" anchor="b">
                    <a:lnL>
                      <a:noFill/>
                    </a:lnL>
                    <a:lnR>
                      <a:noFill/>
                    </a:lnR>
                    <a:lnT>
                      <a:noFill/>
                    </a:lnT>
                    <a:lnB>
                      <a:noFill/>
                    </a:lnB>
                    <a:solidFill>
                      <a:srgbClr val="C6E0B4"/>
                    </a:solidFill>
                  </a:tcPr>
                </a:tc>
                <a:tc>
                  <a:txBody>
                    <a:bodyPr/>
                    <a:lstStyle/>
                    <a:p>
                      <a:pPr algn="r" fontAlgn="b"/>
                      <a:r>
                        <a:rPr lang="en-US" sz="1100" b="0" i="0" u="none" strike="noStrike">
                          <a:solidFill>
                            <a:srgbClr val="000000"/>
                          </a:solidFill>
                          <a:effectLst/>
                          <a:latin typeface="Calibri" panose="020F0502020204030204" pitchFamily="34" charset="0"/>
                        </a:rPr>
                        <a:t>372</a:t>
                      </a:r>
                    </a:p>
                  </a:txBody>
                  <a:tcPr marL="9525" marR="9525" marT="9525" marB="0" anchor="b">
                    <a:lnL>
                      <a:noFill/>
                    </a:lnL>
                    <a:lnR>
                      <a:noFill/>
                    </a:lnR>
                    <a:lnT>
                      <a:noFill/>
                    </a:lnT>
                    <a:lnB>
                      <a:noFill/>
                    </a:lnB>
                    <a:solidFill>
                      <a:srgbClr val="C6E0B4"/>
                    </a:solidFill>
                  </a:tcPr>
                </a:tc>
                <a:tc>
                  <a:txBody>
                    <a:bodyPr/>
                    <a:lstStyle/>
                    <a:p>
                      <a:pPr algn="r" fontAlgn="b"/>
                      <a:r>
                        <a:rPr lang="en-US" sz="1100" b="0" i="0" u="none" strike="noStrike">
                          <a:solidFill>
                            <a:srgbClr val="000000"/>
                          </a:solidFill>
                          <a:effectLst/>
                          <a:latin typeface="Calibri" panose="020F0502020204030204" pitchFamily="34" charset="0"/>
                        </a:rPr>
                        <a:t>2236</a:t>
                      </a:r>
                    </a:p>
                  </a:txBody>
                  <a:tcPr marL="9525" marR="9525" marT="9525" marB="0" anchor="b">
                    <a:lnL>
                      <a:noFill/>
                    </a:lnL>
                    <a:lnR>
                      <a:noFill/>
                    </a:lnR>
                    <a:lnT>
                      <a:noFill/>
                    </a:lnT>
                    <a:lnB>
                      <a:noFill/>
                    </a:lnB>
                  </a:tcPr>
                </a:tc>
              </a:tr>
              <a:tr h="190500">
                <a:tc>
                  <a:txBody>
                    <a:bodyPr/>
                    <a:lstStyle/>
                    <a:p>
                      <a:pPr algn="l" fontAlgn="b"/>
                      <a:r>
                        <a:rPr lang="en-US" sz="1100" b="0" i="0" u="none" strike="noStrike">
                          <a:solidFill>
                            <a:srgbClr val="000000"/>
                          </a:solidFill>
                          <a:effectLst/>
                          <a:latin typeface="Calibri" panose="020F0502020204030204" pitchFamily="34" charset="0"/>
                        </a:rPr>
                        <a:t>2019-20</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322</a:t>
                      </a:r>
                    </a:p>
                  </a:txBody>
                  <a:tcPr marL="9525" marR="9525" marT="9525" marB="0" anchor="b">
                    <a:lnL>
                      <a:noFill/>
                    </a:lnL>
                    <a:lnR>
                      <a:noFill/>
                    </a:lnR>
                    <a:lnT>
                      <a:noFill/>
                    </a:lnT>
                    <a:lnB>
                      <a:noFill/>
                    </a:lnB>
                    <a:solidFill>
                      <a:srgbClr val="FFD966"/>
                    </a:solidFill>
                  </a:tcPr>
                </a:tc>
                <a:tc>
                  <a:txBody>
                    <a:bodyPr/>
                    <a:lstStyle/>
                    <a:p>
                      <a:pPr algn="r" fontAlgn="b"/>
                      <a:r>
                        <a:rPr lang="en-US" sz="1100" b="0" i="0" u="none" strike="noStrike">
                          <a:solidFill>
                            <a:srgbClr val="000000"/>
                          </a:solidFill>
                          <a:effectLst/>
                          <a:latin typeface="Calibri" panose="020F0502020204030204" pitchFamily="34" charset="0"/>
                        </a:rPr>
                        <a:t>364</a:t>
                      </a:r>
                    </a:p>
                  </a:txBody>
                  <a:tcPr marL="9525" marR="9525" marT="9525" marB="0" anchor="b">
                    <a:lnL>
                      <a:noFill/>
                    </a:lnL>
                    <a:lnR>
                      <a:noFill/>
                    </a:lnR>
                    <a:lnT>
                      <a:noFill/>
                    </a:lnT>
                    <a:lnB>
                      <a:noFill/>
                    </a:lnB>
                    <a:solidFill>
                      <a:srgbClr val="FFD966"/>
                    </a:solidFill>
                  </a:tcPr>
                </a:tc>
                <a:tc>
                  <a:txBody>
                    <a:bodyPr/>
                    <a:lstStyle/>
                    <a:p>
                      <a:pPr algn="r" fontAlgn="b"/>
                      <a:r>
                        <a:rPr lang="en-US" sz="1100" b="0" i="0" u="none" strike="noStrike">
                          <a:solidFill>
                            <a:srgbClr val="000000"/>
                          </a:solidFill>
                          <a:effectLst/>
                          <a:latin typeface="Calibri" panose="020F0502020204030204" pitchFamily="34" charset="0"/>
                        </a:rPr>
                        <a:t>362</a:t>
                      </a:r>
                    </a:p>
                  </a:txBody>
                  <a:tcPr marL="9525" marR="9525" marT="9525" marB="0" anchor="b">
                    <a:lnL>
                      <a:noFill/>
                    </a:lnL>
                    <a:lnR>
                      <a:noFill/>
                    </a:lnR>
                    <a:lnT>
                      <a:noFill/>
                    </a:lnT>
                    <a:lnB>
                      <a:noFill/>
                    </a:lnB>
                    <a:solidFill>
                      <a:srgbClr val="FFD966"/>
                    </a:solidFill>
                  </a:tcPr>
                </a:tc>
                <a:tc>
                  <a:txBody>
                    <a:bodyPr/>
                    <a:lstStyle/>
                    <a:p>
                      <a:pPr algn="r" fontAlgn="b"/>
                      <a:r>
                        <a:rPr lang="en-US" sz="1100" b="0" i="0" u="none" strike="noStrike">
                          <a:solidFill>
                            <a:srgbClr val="000000"/>
                          </a:solidFill>
                          <a:effectLst/>
                          <a:latin typeface="Calibri" panose="020F0502020204030204" pitchFamily="34" charset="0"/>
                        </a:rPr>
                        <a:t>366</a:t>
                      </a:r>
                    </a:p>
                  </a:txBody>
                  <a:tcPr marL="9525" marR="9525" marT="9525" marB="0" anchor="b">
                    <a:lnL>
                      <a:noFill/>
                    </a:lnL>
                    <a:lnR>
                      <a:noFill/>
                    </a:lnR>
                    <a:lnT>
                      <a:noFill/>
                    </a:lnT>
                    <a:lnB>
                      <a:noFill/>
                    </a:lnB>
                    <a:solidFill>
                      <a:srgbClr val="C6E0B4"/>
                    </a:solidFill>
                  </a:tcPr>
                </a:tc>
                <a:tc>
                  <a:txBody>
                    <a:bodyPr/>
                    <a:lstStyle/>
                    <a:p>
                      <a:pPr algn="r" fontAlgn="b"/>
                      <a:r>
                        <a:rPr lang="en-US" sz="1100" b="0" i="0" u="none" strike="noStrike">
                          <a:solidFill>
                            <a:srgbClr val="000000"/>
                          </a:solidFill>
                          <a:effectLst/>
                          <a:latin typeface="Calibri" panose="020F0502020204030204" pitchFamily="34" charset="0"/>
                        </a:rPr>
                        <a:t>389</a:t>
                      </a:r>
                    </a:p>
                  </a:txBody>
                  <a:tcPr marL="9525" marR="9525" marT="9525" marB="0" anchor="b">
                    <a:lnL>
                      <a:noFill/>
                    </a:lnL>
                    <a:lnR>
                      <a:noFill/>
                    </a:lnR>
                    <a:lnT>
                      <a:noFill/>
                    </a:lnT>
                    <a:lnB>
                      <a:noFill/>
                    </a:lnB>
                    <a:solidFill>
                      <a:srgbClr val="C6E0B4"/>
                    </a:solidFill>
                  </a:tcPr>
                </a:tc>
                <a:tc>
                  <a:txBody>
                    <a:bodyPr/>
                    <a:lstStyle/>
                    <a:p>
                      <a:pPr algn="r" fontAlgn="b"/>
                      <a:r>
                        <a:rPr lang="en-US" sz="1100" b="0" i="0" u="none" strike="noStrike">
                          <a:solidFill>
                            <a:srgbClr val="000000"/>
                          </a:solidFill>
                          <a:effectLst/>
                          <a:latin typeface="Calibri" panose="020F0502020204030204" pitchFamily="34" charset="0"/>
                        </a:rPr>
                        <a:t>418</a:t>
                      </a:r>
                    </a:p>
                  </a:txBody>
                  <a:tcPr marL="9525" marR="9525" marT="9525" marB="0" anchor="b">
                    <a:lnL>
                      <a:noFill/>
                    </a:lnL>
                    <a:lnR>
                      <a:noFill/>
                    </a:lnR>
                    <a:lnT>
                      <a:noFill/>
                    </a:lnT>
                    <a:lnB>
                      <a:noFill/>
                    </a:lnB>
                    <a:solidFill>
                      <a:srgbClr val="C6E0B4"/>
                    </a:solidFill>
                  </a:tcPr>
                </a:tc>
                <a:tc>
                  <a:txBody>
                    <a:bodyPr/>
                    <a:lstStyle/>
                    <a:p>
                      <a:pPr algn="r" fontAlgn="b"/>
                      <a:r>
                        <a:rPr lang="en-US" sz="1100" b="0" i="0" u="none" strike="noStrike">
                          <a:solidFill>
                            <a:srgbClr val="000000"/>
                          </a:solidFill>
                          <a:effectLst/>
                          <a:latin typeface="Calibri" panose="020F0502020204030204" pitchFamily="34" charset="0"/>
                        </a:rPr>
                        <a:t>2223</a:t>
                      </a:r>
                    </a:p>
                  </a:txBody>
                  <a:tcPr marL="9525" marR="9525" marT="9525" marB="0" anchor="b">
                    <a:lnL>
                      <a:noFill/>
                    </a:lnL>
                    <a:lnR>
                      <a:noFill/>
                    </a:lnR>
                    <a:lnT>
                      <a:noFill/>
                    </a:lnT>
                    <a:lnB>
                      <a:noFill/>
                    </a:lnB>
                  </a:tcPr>
                </a:tc>
              </a:tr>
              <a:tr h="190500">
                <a:tc>
                  <a:txBody>
                    <a:bodyPr/>
                    <a:lstStyle/>
                    <a:p>
                      <a:pPr algn="l" fontAlgn="b"/>
                      <a:r>
                        <a:rPr lang="en-US" sz="1100" b="0" i="0" u="none" strike="noStrike">
                          <a:solidFill>
                            <a:srgbClr val="000000"/>
                          </a:solidFill>
                          <a:effectLst/>
                          <a:latin typeface="Calibri" panose="020F0502020204030204" pitchFamily="34" charset="0"/>
                        </a:rPr>
                        <a:t>2020-21</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335</a:t>
                      </a:r>
                    </a:p>
                  </a:txBody>
                  <a:tcPr marL="9525" marR="9525" marT="9525" marB="0" anchor="b">
                    <a:lnL>
                      <a:noFill/>
                    </a:lnL>
                    <a:lnR>
                      <a:noFill/>
                    </a:lnR>
                    <a:lnT>
                      <a:noFill/>
                    </a:lnT>
                    <a:lnB>
                      <a:noFill/>
                    </a:lnB>
                    <a:solidFill>
                      <a:srgbClr val="FFD966"/>
                    </a:solidFill>
                  </a:tcPr>
                </a:tc>
                <a:tc>
                  <a:txBody>
                    <a:bodyPr/>
                    <a:lstStyle/>
                    <a:p>
                      <a:pPr algn="r" fontAlgn="b"/>
                      <a:r>
                        <a:rPr lang="en-US" sz="1100" b="0" i="0" u="none" strike="noStrike">
                          <a:solidFill>
                            <a:srgbClr val="000000"/>
                          </a:solidFill>
                          <a:effectLst/>
                          <a:latin typeface="Calibri" panose="020F0502020204030204" pitchFamily="34" charset="0"/>
                        </a:rPr>
                        <a:t>329</a:t>
                      </a:r>
                    </a:p>
                  </a:txBody>
                  <a:tcPr marL="9525" marR="9525" marT="9525" marB="0" anchor="b">
                    <a:lnL>
                      <a:noFill/>
                    </a:lnL>
                    <a:lnR>
                      <a:noFill/>
                    </a:lnR>
                    <a:lnT>
                      <a:noFill/>
                    </a:lnT>
                    <a:lnB>
                      <a:noFill/>
                    </a:lnB>
                    <a:solidFill>
                      <a:srgbClr val="FFD966"/>
                    </a:solidFill>
                  </a:tcPr>
                </a:tc>
                <a:tc>
                  <a:txBody>
                    <a:bodyPr/>
                    <a:lstStyle/>
                    <a:p>
                      <a:pPr algn="r" fontAlgn="b"/>
                      <a:r>
                        <a:rPr lang="en-US" sz="1100" b="0" i="0" u="none" strike="noStrike">
                          <a:solidFill>
                            <a:srgbClr val="000000"/>
                          </a:solidFill>
                          <a:effectLst/>
                          <a:latin typeface="Calibri" panose="020F0502020204030204" pitchFamily="34" charset="0"/>
                        </a:rPr>
                        <a:t>371</a:t>
                      </a:r>
                    </a:p>
                  </a:txBody>
                  <a:tcPr marL="9525" marR="9525" marT="9525" marB="0" anchor="b">
                    <a:lnL>
                      <a:noFill/>
                    </a:lnL>
                    <a:lnR>
                      <a:noFill/>
                    </a:lnR>
                    <a:lnT>
                      <a:noFill/>
                    </a:lnT>
                    <a:lnB>
                      <a:noFill/>
                    </a:lnB>
                    <a:solidFill>
                      <a:srgbClr val="FFD966"/>
                    </a:solidFill>
                  </a:tcPr>
                </a:tc>
                <a:tc>
                  <a:txBody>
                    <a:bodyPr/>
                    <a:lstStyle/>
                    <a:p>
                      <a:pPr algn="r" fontAlgn="b"/>
                      <a:r>
                        <a:rPr lang="en-US" sz="1100" b="0" i="0" u="none" strike="noStrike">
                          <a:solidFill>
                            <a:srgbClr val="000000"/>
                          </a:solidFill>
                          <a:effectLst/>
                          <a:latin typeface="Calibri" panose="020F0502020204030204" pitchFamily="34" charset="0"/>
                        </a:rPr>
                        <a:t>370</a:t>
                      </a:r>
                    </a:p>
                  </a:txBody>
                  <a:tcPr marL="9525" marR="9525" marT="9525" marB="0" anchor="b">
                    <a:lnL>
                      <a:noFill/>
                    </a:lnL>
                    <a:lnR>
                      <a:noFill/>
                    </a:lnR>
                    <a:lnT>
                      <a:noFill/>
                    </a:lnT>
                    <a:lnB>
                      <a:noFill/>
                    </a:lnB>
                    <a:solidFill>
                      <a:srgbClr val="FFD966"/>
                    </a:solidFill>
                  </a:tcPr>
                </a:tc>
                <a:tc>
                  <a:txBody>
                    <a:bodyPr/>
                    <a:lstStyle/>
                    <a:p>
                      <a:pPr algn="r" fontAlgn="b"/>
                      <a:r>
                        <a:rPr lang="en-US" sz="1100" b="0" i="0" u="none" strike="noStrike">
                          <a:solidFill>
                            <a:srgbClr val="000000"/>
                          </a:solidFill>
                          <a:effectLst/>
                          <a:latin typeface="Calibri" panose="020F0502020204030204" pitchFamily="34" charset="0"/>
                        </a:rPr>
                        <a:t>373</a:t>
                      </a:r>
                    </a:p>
                  </a:txBody>
                  <a:tcPr marL="9525" marR="9525" marT="9525" marB="0" anchor="b">
                    <a:lnL>
                      <a:noFill/>
                    </a:lnL>
                    <a:lnR>
                      <a:noFill/>
                    </a:lnR>
                    <a:lnT>
                      <a:noFill/>
                    </a:lnT>
                    <a:lnB>
                      <a:noFill/>
                    </a:lnB>
                    <a:solidFill>
                      <a:srgbClr val="C6E0B4"/>
                    </a:solidFill>
                  </a:tcPr>
                </a:tc>
                <a:tc>
                  <a:txBody>
                    <a:bodyPr/>
                    <a:lstStyle/>
                    <a:p>
                      <a:pPr algn="r" fontAlgn="b"/>
                      <a:r>
                        <a:rPr lang="en-US" sz="1100" b="0" i="0" u="none" strike="noStrike">
                          <a:solidFill>
                            <a:srgbClr val="000000"/>
                          </a:solidFill>
                          <a:effectLst/>
                          <a:latin typeface="Calibri" panose="020F0502020204030204" pitchFamily="34" charset="0"/>
                        </a:rPr>
                        <a:t>397</a:t>
                      </a:r>
                    </a:p>
                  </a:txBody>
                  <a:tcPr marL="9525" marR="9525" marT="9525" marB="0" anchor="b">
                    <a:lnL>
                      <a:noFill/>
                    </a:lnL>
                    <a:lnR>
                      <a:noFill/>
                    </a:lnR>
                    <a:lnT>
                      <a:noFill/>
                    </a:lnT>
                    <a:lnB>
                      <a:noFill/>
                    </a:lnB>
                    <a:solidFill>
                      <a:srgbClr val="C6E0B4"/>
                    </a:solidFill>
                  </a:tcPr>
                </a:tc>
                <a:tc>
                  <a:txBody>
                    <a:bodyPr/>
                    <a:lstStyle/>
                    <a:p>
                      <a:pPr algn="r" fontAlgn="b"/>
                      <a:r>
                        <a:rPr lang="en-US" sz="1100" b="0" i="0" u="none" strike="noStrike">
                          <a:solidFill>
                            <a:srgbClr val="000000"/>
                          </a:solidFill>
                          <a:effectLst/>
                          <a:latin typeface="Calibri" panose="020F0502020204030204" pitchFamily="34" charset="0"/>
                        </a:rPr>
                        <a:t>2176</a:t>
                      </a:r>
                    </a:p>
                  </a:txBody>
                  <a:tcPr marL="9525" marR="9525" marT="9525" marB="0" anchor="b">
                    <a:lnL>
                      <a:noFill/>
                    </a:lnL>
                    <a:lnR>
                      <a:noFill/>
                    </a:lnR>
                    <a:lnT>
                      <a:noFill/>
                    </a:lnT>
                    <a:lnB>
                      <a:noFill/>
                    </a:lnB>
                  </a:tcPr>
                </a:tc>
              </a:tr>
              <a:tr h="190500">
                <a:tc>
                  <a:txBody>
                    <a:bodyPr/>
                    <a:lstStyle/>
                    <a:p>
                      <a:pPr algn="l" fontAlgn="b"/>
                      <a:r>
                        <a:rPr lang="en-US" sz="1100" b="0" i="0" u="none" strike="noStrike">
                          <a:solidFill>
                            <a:srgbClr val="000000"/>
                          </a:solidFill>
                          <a:effectLst/>
                          <a:latin typeface="Calibri" panose="020F0502020204030204" pitchFamily="34" charset="0"/>
                        </a:rPr>
                        <a:t>2021-22</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373</a:t>
                      </a:r>
                    </a:p>
                  </a:txBody>
                  <a:tcPr marL="9525" marR="9525" marT="9525" marB="0" anchor="b">
                    <a:lnL>
                      <a:noFill/>
                    </a:lnL>
                    <a:lnR>
                      <a:noFill/>
                    </a:lnR>
                    <a:lnT>
                      <a:noFill/>
                    </a:lnT>
                    <a:lnB>
                      <a:noFill/>
                    </a:lnB>
                    <a:solidFill>
                      <a:srgbClr val="B4C6E7"/>
                    </a:solidFill>
                  </a:tcPr>
                </a:tc>
                <a:tc>
                  <a:txBody>
                    <a:bodyPr/>
                    <a:lstStyle/>
                    <a:p>
                      <a:pPr algn="r" fontAlgn="b"/>
                      <a:r>
                        <a:rPr lang="en-US" sz="1100" b="0" i="0" u="none" strike="noStrike">
                          <a:solidFill>
                            <a:srgbClr val="000000"/>
                          </a:solidFill>
                          <a:effectLst/>
                          <a:latin typeface="Calibri" panose="020F0502020204030204" pitchFamily="34" charset="0"/>
                        </a:rPr>
                        <a:t>342</a:t>
                      </a:r>
                    </a:p>
                  </a:txBody>
                  <a:tcPr marL="9525" marR="9525" marT="9525" marB="0" anchor="b">
                    <a:lnL>
                      <a:noFill/>
                    </a:lnL>
                    <a:lnR>
                      <a:noFill/>
                    </a:lnR>
                    <a:lnT>
                      <a:noFill/>
                    </a:lnT>
                    <a:lnB>
                      <a:noFill/>
                    </a:lnB>
                    <a:solidFill>
                      <a:srgbClr val="FFD966"/>
                    </a:solidFill>
                  </a:tcPr>
                </a:tc>
                <a:tc>
                  <a:txBody>
                    <a:bodyPr/>
                    <a:lstStyle/>
                    <a:p>
                      <a:pPr algn="r" fontAlgn="b"/>
                      <a:r>
                        <a:rPr lang="en-US" sz="1100" b="0" i="0" u="none" strike="noStrike">
                          <a:solidFill>
                            <a:srgbClr val="000000"/>
                          </a:solidFill>
                          <a:effectLst/>
                          <a:latin typeface="Calibri" panose="020F0502020204030204" pitchFamily="34" charset="0"/>
                        </a:rPr>
                        <a:t>335</a:t>
                      </a:r>
                    </a:p>
                  </a:txBody>
                  <a:tcPr marL="9525" marR="9525" marT="9525" marB="0" anchor="b">
                    <a:lnL>
                      <a:noFill/>
                    </a:lnL>
                    <a:lnR>
                      <a:noFill/>
                    </a:lnR>
                    <a:lnT>
                      <a:noFill/>
                    </a:lnT>
                    <a:lnB>
                      <a:noFill/>
                    </a:lnB>
                    <a:solidFill>
                      <a:srgbClr val="FFD966"/>
                    </a:solidFill>
                  </a:tcPr>
                </a:tc>
                <a:tc>
                  <a:txBody>
                    <a:bodyPr/>
                    <a:lstStyle/>
                    <a:p>
                      <a:pPr algn="r" fontAlgn="b"/>
                      <a:r>
                        <a:rPr lang="en-US" sz="1100" b="0" i="0" u="none" strike="noStrike">
                          <a:solidFill>
                            <a:srgbClr val="000000"/>
                          </a:solidFill>
                          <a:effectLst/>
                          <a:latin typeface="Calibri" panose="020F0502020204030204" pitchFamily="34" charset="0"/>
                        </a:rPr>
                        <a:t>379</a:t>
                      </a:r>
                    </a:p>
                  </a:txBody>
                  <a:tcPr marL="9525" marR="9525" marT="9525" marB="0" anchor="b">
                    <a:lnL>
                      <a:noFill/>
                    </a:lnL>
                    <a:lnR>
                      <a:noFill/>
                    </a:lnR>
                    <a:lnT>
                      <a:noFill/>
                    </a:lnT>
                    <a:lnB>
                      <a:noFill/>
                    </a:lnB>
                    <a:solidFill>
                      <a:srgbClr val="FFD966"/>
                    </a:solidFill>
                  </a:tcPr>
                </a:tc>
                <a:tc>
                  <a:txBody>
                    <a:bodyPr/>
                    <a:lstStyle/>
                    <a:p>
                      <a:pPr algn="r" fontAlgn="b"/>
                      <a:r>
                        <a:rPr lang="en-US" sz="1100" b="0" i="0" u="none" strike="noStrike">
                          <a:solidFill>
                            <a:srgbClr val="000000"/>
                          </a:solidFill>
                          <a:effectLst/>
                          <a:latin typeface="Calibri" panose="020F0502020204030204" pitchFamily="34" charset="0"/>
                        </a:rPr>
                        <a:t>377</a:t>
                      </a:r>
                    </a:p>
                  </a:txBody>
                  <a:tcPr marL="9525" marR="9525" marT="9525" marB="0" anchor="b">
                    <a:lnL>
                      <a:noFill/>
                    </a:lnL>
                    <a:lnR>
                      <a:noFill/>
                    </a:lnR>
                    <a:lnT>
                      <a:noFill/>
                    </a:lnT>
                    <a:lnB>
                      <a:noFill/>
                    </a:lnB>
                    <a:solidFill>
                      <a:srgbClr val="FFD966"/>
                    </a:solidFill>
                  </a:tcPr>
                </a:tc>
                <a:tc>
                  <a:txBody>
                    <a:bodyPr/>
                    <a:lstStyle/>
                    <a:p>
                      <a:pPr algn="r" fontAlgn="b"/>
                      <a:r>
                        <a:rPr lang="en-US" sz="1100" b="0" i="0" u="none" strike="noStrike">
                          <a:solidFill>
                            <a:srgbClr val="000000"/>
                          </a:solidFill>
                          <a:effectLst/>
                          <a:latin typeface="Calibri" panose="020F0502020204030204" pitchFamily="34" charset="0"/>
                        </a:rPr>
                        <a:t>381</a:t>
                      </a:r>
                    </a:p>
                  </a:txBody>
                  <a:tcPr marL="9525" marR="9525" marT="9525" marB="0" anchor="b">
                    <a:lnL>
                      <a:noFill/>
                    </a:lnL>
                    <a:lnR>
                      <a:noFill/>
                    </a:lnR>
                    <a:lnT>
                      <a:noFill/>
                    </a:lnT>
                    <a:lnB>
                      <a:noFill/>
                    </a:lnB>
                    <a:solidFill>
                      <a:srgbClr val="C6E0B4"/>
                    </a:solidFill>
                  </a:tcPr>
                </a:tc>
                <a:tc>
                  <a:txBody>
                    <a:bodyPr/>
                    <a:lstStyle/>
                    <a:p>
                      <a:pPr algn="r" fontAlgn="b"/>
                      <a:r>
                        <a:rPr lang="en-US" sz="1100" b="0" i="0" u="none" strike="noStrike">
                          <a:solidFill>
                            <a:srgbClr val="000000"/>
                          </a:solidFill>
                          <a:effectLst/>
                          <a:latin typeface="Calibri" panose="020F0502020204030204" pitchFamily="34" charset="0"/>
                        </a:rPr>
                        <a:t>2188</a:t>
                      </a:r>
                    </a:p>
                  </a:txBody>
                  <a:tcPr marL="9525" marR="9525" marT="9525" marB="0" anchor="b">
                    <a:lnL>
                      <a:noFill/>
                    </a:lnL>
                    <a:lnR>
                      <a:noFill/>
                    </a:lnR>
                    <a:lnT>
                      <a:noFill/>
                    </a:lnT>
                    <a:lnB>
                      <a:noFill/>
                    </a:lnB>
                  </a:tcPr>
                </a:tc>
              </a:tr>
              <a:tr h="190500">
                <a:tc>
                  <a:txBody>
                    <a:bodyPr/>
                    <a:lstStyle/>
                    <a:p>
                      <a:pPr algn="l" fontAlgn="b"/>
                      <a:r>
                        <a:rPr lang="en-US" sz="1100" b="0" i="0" u="none" strike="noStrike">
                          <a:solidFill>
                            <a:srgbClr val="000000"/>
                          </a:solidFill>
                          <a:effectLst/>
                          <a:latin typeface="Calibri" panose="020F0502020204030204" pitchFamily="34" charset="0"/>
                        </a:rPr>
                        <a:t>2022-23</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377</a:t>
                      </a:r>
                    </a:p>
                  </a:txBody>
                  <a:tcPr marL="9525" marR="9525" marT="9525" marB="0" anchor="b">
                    <a:lnL>
                      <a:noFill/>
                    </a:lnL>
                    <a:lnR>
                      <a:noFill/>
                    </a:lnR>
                    <a:lnT>
                      <a:noFill/>
                    </a:lnT>
                    <a:lnB>
                      <a:noFill/>
                    </a:lnB>
                    <a:solidFill>
                      <a:srgbClr val="B4C6E7"/>
                    </a:solidFill>
                  </a:tcPr>
                </a:tc>
                <a:tc>
                  <a:txBody>
                    <a:bodyPr/>
                    <a:lstStyle/>
                    <a:p>
                      <a:pPr algn="r" fontAlgn="b"/>
                      <a:r>
                        <a:rPr lang="en-US" sz="1100" b="0" i="0" u="none" strike="noStrike">
                          <a:solidFill>
                            <a:srgbClr val="000000"/>
                          </a:solidFill>
                          <a:effectLst/>
                          <a:latin typeface="Calibri" panose="020F0502020204030204" pitchFamily="34" charset="0"/>
                        </a:rPr>
                        <a:t>381</a:t>
                      </a:r>
                    </a:p>
                  </a:txBody>
                  <a:tcPr marL="9525" marR="9525" marT="9525" marB="0" anchor="b">
                    <a:lnL>
                      <a:noFill/>
                    </a:lnL>
                    <a:lnR>
                      <a:noFill/>
                    </a:lnR>
                    <a:lnT>
                      <a:noFill/>
                    </a:lnT>
                    <a:lnB>
                      <a:noFill/>
                    </a:lnB>
                    <a:solidFill>
                      <a:srgbClr val="B4C6E7"/>
                    </a:solidFill>
                  </a:tcPr>
                </a:tc>
                <a:tc>
                  <a:txBody>
                    <a:bodyPr/>
                    <a:lstStyle/>
                    <a:p>
                      <a:pPr algn="r" fontAlgn="b"/>
                      <a:r>
                        <a:rPr lang="en-US" sz="1100" b="0" i="0" u="none" strike="noStrike">
                          <a:solidFill>
                            <a:srgbClr val="000000"/>
                          </a:solidFill>
                          <a:effectLst/>
                          <a:latin typeface="Calibri" panose="020F0502020204030204" pitchFamily="34" charset="0"/>
                        </a:rPr>
                        <a:t>349</a:t>
                      </a:r>
                    </a:p>
                  </a:txBody>
                  <a:tcPr marL="9525" marR="9525" marT="9525" marB="0" anchor="b">
                    <a:lnL>
                      <a:noFill/>
                    </a:lnL>
                    <a:lnR>
                      <a:noFill/>
                    </a:lnR>
                    <a:lnT>
                      <a:noFill/>
                    </a:lnT>
                    <a:lnB>
                      <a:noFill/>
                    </a:lnB>
                    <a:solidFill>
                      <a:srgbClr val="FFD966"/>
                    </a:solidFill>
                  </a:tcPr>
                </a:tc>
                <a:tc>
                  <a:txBody>
                    <a:bodyPr/>
                    <a:lstStyle/>
                    <a:p>
                      <a:pPr algn="r" fontAlgn="b"/>
                      <a:r>
                        <a:rPr lang="en-US" sz="1100" b="0" i="0" u="none" strike="noStrike">
                          <a:solidFill>
                            <a:srgbClr val="000000"/>
                          </a:solidFill>
                          <a:effectLst/>
                          <a:latin typeface="Calibri" panose="020F0502020204030204" pitchFamily="34" charset="0"/>
                        </a:rPr>
                        <a:t>342</a:t>
                      </a:r>
                    </a:p>
                  </a:txBody>
                  <a:tcPr marL="9525" marR="9525" marT="9525" marB="0" anchor="b">
                    <a:lnL>
                      <a:noFill/>
                    </a:lnL>
                    <a:lnR>
                      <a:noFill/>
                    </a:lnR>
                    <a:lnT>
                      <a:noFill/>
                    </a:lnT>
                    <a:lnB>
                      <a:noFill/>
                    </a:lnB>
                    <a:solidFill>
                      <a:srgbClr val="FFD966"/>
                    </a:solidFill>
                  </a:tcPr>
                </a:tc>
                <a:tc>
                  <a:txBody>
                    <a:bodyPr/>
                    <a:lstStyle/>
                    <a:p>
                      <a:pPr algn="r" fontAlgn="b"/>
                      <a:r>
                        <a:rPr lang="en-US" sz="1100" b="0" i="0" u="none" strike="noStrike">
                          <a:solidFill>
                            <a:srgbClr val="000000"/>
                          </a:solidFill>
                          <a:effectLst/>
                          <a:latin typeface="Calibri" panose="020F0502020204030204" pitchFamily="34" charset="0"/>
                        </a:rPr>
                        <a:t>386</a:t>
                      </a:r>
                    </a:p>
                  </a:txBody>
                  <a:tcPr marL="9525" marR="9525" marT="9525" marB="0" anchor="b">
                    <a:lnL>
                      <a:noFill/>
                    </a:lnL>
                    <a:lnR>
                      <a:noFill/>
                    </a:lnR>
                    <a:lnT>
                      <a:noFill/>
                    </a:lnT>
                    <a:lnB>
                      <a:noFill/>
                    </a:lnB>
                    <a:solidFill>
                      <a:srgbClr val="FFD966"/>
                    </a:solidFill>
                  </a:tcPr>
                </a:tc>
                <a:tc>
                  <a:txBody>
                    <a:bodyPr/>
                    <a:lstStyle/>
                    <a:p>
                      <a:pPr algn="r" fontAlgn="b"/>
                      <a:r>
                        <a:rPr lang="en-US" sz="1100" b="0" i="0" u="none" strike="noStrike">
                          <a:solidFill>
                            <a:srgbClr val="000000"/>
                          </a:solidFill>
                          <a:effectLst/>
                          <a:latin typeface="Calibri" panose="020F0502020204030204" pitchFamily="34" charset="0"/>
                        </a:rPr>
                        <a:t>385</a:t>
                      </a:r>
                    </a:p>
                  </a:txBody>
                  <a:tcPr marL="9525" marR="9525" marT="9525" marB="0" anchor="b">
                    <a:lnL>
                      <a:noFill/>
                    </a:lnL>
                    <a:lnR>
                      <a:noFill/>
                    </a:lnR>
                    <a:lnT>
                      <a:noFill/>
                    </a:lnT>
                    <a:lnB>
                      <a:noFill/>
                    </a:lnB>
                    <a:solidFill>
                      <a:srgbClr val="FFD966"/>
                    </a:solidFill>
                  </a:tcPr>
                </a:tc>
                <a:tc>
                  <a:txBody>
                    <a:bodyPr/>
                    <a:lstStyle/>
                    <a:p>
                      <a:pPr algn="r" fontAlgn="b"/>
                      <a:r>
                        <a:rPr lang="en-US" sz="1100" b="0" i="0" u="none" strike="noStrike">
                          <a:solidFill>
                            <a:srgbClr val="000000"/>
                          </a:solidFill>
                          <a:effectLst/>
                          <a:latin typeface="Calibri" panose="020F0502020204030204" pitchFamily="34" charset="0"/>
                        </a:rPr>
                        <a:t>2220</a:t>
                      </a:r>
                    </a:p>
                  </a:txBody>
                  <a:tcPr marL="9525" marR="9525" marT="9525" marB="0" anchor="b">
                    <a:lnL>
                      <a:noFill/>
                    </a:lnL>
                    <a:lnR>
                      <a:noFill/>
                    </a:lnR>
                    <a:lnT>
                      <a:noFill/>
                    </a:lnT>
                    <a:lnB>
                      <a:noFill/>
                    </a:lnB>
                  </a:tcPr>
                </a:tc>
              </a:tr>
              <a:tr h="190500">
                <a:tc>
                  <a:txBody>
                    <a:bodyPr/>
                    <a:lstStyle/>
                    <a:p>
                      <a:pPr algn="l" fontAlgn="b"/>
                      <a:r>
                        <a:rPr lang="en-US" sz="1100" b="0" i="0" u="none" strike="noStrike">
                          <a:solidFill>
                            <a:srgbClr val="000000"/>
                          </a:solidFill>
                          <a:effectLst/>
                          <a:latin typeface="Calibri" panose="020F0502020204030204" pitchFamily="34" charset="0"/>
                        </a:rPr>
                        <a:t>2023-24</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392</a:t>
                      </a:r>
                    </a:p>
                  </a:txBody>
                  <a:tcPr marL="9525" marR="9525" marT="9525" marB="0" anchor="b">
                    <a:lnL>
                      <a:noFill/>
                    </a:lnL>
                    <a:lnR>
                      <a:noFill/>
                    </a:lnR>
                    <a:lnT>
                      <a:noFill/>
                    </a:lnT>
                    <a:lnB>
                      <a:noFill/>
                    </a:lnB>
                    <a:solidFill>
                      <a:srgbClr val="B4C6E7"/>
                    </a:solidFill>
                  </a:tcPr>
                </a:tc>
                <a:tc>
                  <a:txBody>
                    <a:bodyPr/>
                    <a:lstStyle/>
                    <a:p>
                      <a:pPr algn="r" fontAlgn="b"/>
                      <a:r>
                        <a:rPr lang="en-US" sz="1100" b="0" i="0" u="none" strike="noStrike">
                          <a:solidFill>
                            <a:srgbClr val="000000"/>
                          </a:solidFill>
                          <a:effectLst/>
                          <a:latin typeface="Calibri" panose="020F0502020204030204" pitchFamily="34" charset="0"/>
                        </a:rPr>
                        <a:t>384</a:t>
                      </a:r>
                    </a:p>
                  </a:txBody>
                  <a:tcPr marL="9525" marR="9525" marT="9525" marB="0" anchor="b">
                    <a:lnL>
                      <a:noFill/>
                    </a:lnL>
                    <a:lnR>
                      <a:noFill/>
                    </a:lnR>
                    <a:lnT>
                      <a:noFill/>
                    </a:lnT>
                    <a:lnB>
                      <a:noFill/>
                    </a:lnB>
                    <a:solidFill>
                      <a:srgbClr val="B4C6E7"/>
                    </a:solidFill>
                  </a:tcPr>
                </a:tc>
                <a:tc>
                  <a:txBody>
                    <a:bodyPr/>
                    <a:lstStyle/>
                    <a:p>
                      <a:pPr algn="r" fontAlgn="b"/>
                      <a:r>
                        <a:rPr lang="en-US" sz="1100" b="0" i="0" u="none" strike="noStrike">
                          <a:solidFill>
                            <a:srgbClr val="000000"/>
                          </a:solidFill>
                          <a:effectLst/>
                          <a:latin typeface="Calibri" panose="020F0502020204030204" pitchFamily="34" charset="0"/>
                        </a:rPr>
                        <a:t>388</a:t>
                      </a:r>
                    </a:p>
                  </a:txBody>
                  <a:tcPr marL="9525" marR="9525" marT="9525" marB="0" anchor="b">
                    <a:lnL>
                      <a:noFill/>
                    </a:lnL>
                    <a:lnR>
                      <a:noFill/>
                    </a:lnR>
                    <a:lnT>
                      <a:noFill/>
                    </a:lnT>
                    <a:lnB>
                      <a:noFill/>
                    </a:lnB>
                    <a:solidFill>
                      <a:srgbClr val="B4C6E7"/>
                    </a:solidFill>
                  </a:tcPr>
                </a:tc>
                <a:tc>
                  <a:txBody>
                    <a:bodyPr/>
                    <a:lstStyle/>
                    <a:p>
                      <a:pPr algn="r" fontAlgn="b"/>
                      <a:r>
                        <a:rPr lang="en-US" sz="1100" b="0" i="0" u="none" strike="noStrike">
                          <a:solidFill>
                            <a:srgbClr val="000000"/>
                          </a:solidFill>
                          <a:effectLst/>
                          <a:latin typeface="Calibri" panose="020F0502020204030204" pitchFamily="34" charset="0"/>
                        </a:rPr>
                        <a:t>356</a:t>
                      </a:r>
                    </a:p>
                  </a:txBody>
                  <a:tcPr marL="9525" marR="9525" marT="9525" marB="0" anchor="b">
                    <a:lnL>
                      <a:noFill/>
                    </a:lnL>
                    <a:lnR>
                      <a:noFill/>
                    </a:lnR>
                    <a:lnT>
                      <a:noFill/>
                    </a:lnT>
                    <a:lnB>
                      <a:noFill/>
                    </a:lnB>
                    <a:solidFill>
                      <a:srgbClr val="FFD966"/>
                    </a:solidFill>
                  </a:tcPr>
                </a:tc>
                <a:tc>
                  <a:txBody>
                    <a:bodyPr/>
                    <a:lstStyle/>
                    <a:p>
                      <a:pPr algn="r" fontAlgn="b"/>
                      <a:r>
                        <a:rPr lang="en-US" sz="1100" b="0" i="0" u="none" strike="noStrike">
                          <a:solidFill>
                            <a:srgbClr val="000000"/>
                          </a:solidFill>
                          <a:effectLst/>
                          <a:latin typeface="Calibri" panose="020F0502020204030204" pitchFamily="34" charset="0"/>
                        </a:rPr>
                        <a:t>349</a:t>
                      </a:r>
                    </a:p>
                  </a:txBody>
                  <a:tcPr marL="9525" marR="9525" marT="9525" marB="0" anchor="b">
                    <a:lnL>
                      <a:noFill/>
                    </a:lnL>
                    <a:lnR>
                      <a:noFill/>
                    </a:lnR>
                    <a:lnT>
                      <a:noFill/>
                    </a:lnT>
                    <a:lnB>
                      <a:noFill/>
                    </a:lnB>
                    <a:solidFill>
                      <a:srgbClr val="FFD966"/>
                    </a:solidFill>
                  </a:tcPr>
                </a:tc>
                <a:tc>
                  <a:txBody>
                    <a:bodyPr/>
                    <a:lstStyle/>
                    <a:p>
                      <a:pPr algn="r" fontAlgn="b"/>
                      <a:r>
                        <a:rPr lang="en-US" sz="1100" b="0" i="0" u="none" strike="noStrike">
                          <a:solidFill>
                            <a:srgbClr val="000000"/>
                          </a:solidFill>
                          <a:effectLst/>
                          <a:latin typeface="Calibri" panose="020F0502020204030204" pitchFamily="34" charset="0"/>
                        </a:rPr>
                        <a:t>394</a:t>
                      </a:r>
                    </a:p>
                  </a:txBody>
                  <a:tcPr marL="9525" marR="9525" marT="9525" marB="0" anchor="b">
                    <a:lnL>
                      <a:noFill/>
                    </a:lnL>
                    <a:lnR>
                      <a:noFill/>
                    </a:lnR>
                    <a:lnT>
                      <a:noFill/>
                    </a:lnT>
                    <a:lnB>
                      <a:noFill/>
                    </a:lnB>
                    <a:solidFill>
                      <a:srgbClr val="FFD966"/>
                    </a:solidFill>
                  </a:tcPr>
                </a:tc>
                <a:tc>
                  <a:txBody>
                    <a:bodyPr/>
                    <a:lstStyle/>
                    <a:p>
                      <a:pPr algn="r" fontAlgn="b"/>
                      <a:r>
                        <a:rPr lang="en-US" sz="1100" b="0" i="0" u="none" strike="noStrike">
                          <a:solidFill>
                            <a:srgbClr val="000000"/>
                          </a:solidFill>
                          <a:effectLst/>
                          <a:latin typeface="Calibri" panose="020F0502020204030204" pitchFamily="34" charset="0"/>
                        </a:rPr>
                        <a:t>2263</a:t>
                      </a:r>
                    </a:p>
                  </a:txBody>
                  <a:tcPr marL="9525" marR="9525" marT="9525" marB="0" anchor="b">
                    <a:lnL>
                      <a:noFill/>
                    </a:lnL>
                    <a:lnR>
                      <a:noFill/>
                    </a:lnR>
                    <a:lnT>
                      <a:noFill/>
                    </a:lnT>
                    <a:lnB>
                      <a:noFill/>
                    </a:lnB>
                  </a:tcPr>
                </a:tc>
              </a:tr>
              <a:tr h="190500">
                <a:tc>
                  <a:txBody>
                    <a:bodyPr/>
                    <a:lstStyle/>
                    <a:p>
                      <a:pPr algn="l" fontAlgn="b"/>
                      <a:r>
                        <a:rPr lang="en-US" sz="1100" b="0" i="0" u="none" strike="noStrike">
                          <a:solidFill>
                            <a:srgbClr val="000000"/>
                          </a:solidFill>
                          <a:effectLst/>
                          <a:latin typeface="Calibri" panose="020F0502020204030204" pitchFamily="34" charset="0"/>
                        </a:rPr>
                        <a:t>2024-25</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404</a:t>
                      </a:r>
                    </a:p>
                  </a:txBody>
                  <a:tcPr marL="9525" marR="9525" marT="9525" marB="0" anchor="b">
                    <a:lnL>
                      <a:noFill/>
                    </a:lnL>
                    <a:lnR>
                      <a:noFill/>
                    </a:lnR>
                    <a:lnT>
                      <a:noFill/>
                    </a:lnT>
                    <a:lnB>
                      <a:noFill/>
                    </a:lnB>
                    <a:solidFill>
                      <a:srgbClr val="B4C6E7"/>
                    </a:solidFill>
                  </a:tcPr>
                </a:tc>
                <a:tc>
                  <a:txBody>
                    <a:bodyPr/>
                    <a:lstStyle/>
                    <a:p>
                      <a:pPr algn="r" fontAlgn="b"/>
                      <a:r>
                        <a:rPr lang="en-US" sz="1100" b="0" i="0" u="none" strike="noStrike">
                          <a:solidFill>
                            <a:srgbClr val="000000"/>
                          </a:solidFill>
                          <a:effectLst/>
                          <a:latin typeface="Calibri" panose="020F0502020204030204" pitchFamily="34" charset="0"/>
                        </a:rPr>
                        <a:t>400</a:t>
                      </a:r>
                    </a:p>
                  </a:txBody>
                  <a:tcPr marL="9525" marR="9525" marT="9525" marB="0" anchor="b">
                    <a:lnL>
                      <a:noFill/>
                    </a:lnL>
                    <a:lnR>
                      <a:noFill/>
                    </a:lnR>
                    <a:lnT>
                      <a:noFill/>
                    </a:lnT>
                    <a:lnB>
                      <a:noFill/>
                    </a:lnB>
                    <a:solidFill>
                      <a:srgbClr val="B4C6E7"/>
                    </a:solidFill>
                  </a:tcPr>
                </a:tc>
                <a:tc>
                  <a:txBody>
                    <a:bodyPr/>
                    <a:lstStyle/>
                    <a:p>
                      <a:pPr algn="r" fontAlgn="b"/>
                      <a:r>
                        <a:rPr lang="en-US" sz="1100" b="0" i="0" u="none" strike="noStrike">
                          <a:solidFill>
                            <a:srgbClr val="000000"/>
                          </a:solidFill>
                          <a:effectLst/>
                          <a:latin typeface="Calibri" panose="020F0502020204030204" pitchFamily="34" charset="0"/>
                        </a:rPr>
                        <a:t>392</a:t>
                      </a:r>
                    </a:p>
                  </a:txBody>
                  <a:tcPr marL="9525" marR="9525" marT="9525" marB="0" anchor="b">
                    <a:lnL>
                      <a:noFill/>
                    </a:lnL>
                    <a:lnR>
                      <a:noFill/>
                    </a:lnR>
                    <a:lnT>
                      <a:noFill/>
                    </a:lnT>
                    <a:lnB>
                      <a:noFill/>
                    </a:lnB>
                    <a:solidFill>
                      <a:srgbClr val="B4C6E7"/>
                    </a:solidFill>
                  </a:tcPr>
                </a:tc>
                <a:tc>
                  <a:txBody>
                    <a:bodyPr/>
                    <a:lstStyle/>
                    <a:p>
                      <a:pPr algn="r" fontAlgn="b"/>
                      <a:r>
                        <a:rPr lang="en-US" sz="1100" b="0" i="0" u="none" strike="noStrike">
                          <a:solidFill>
                            <a:srgbClr val="000000"/>
                          </a:solidFill>
                          <a:effectLst/>
                          <a:latin typeface="Calibri" panose="020F0502020204030204" pitchFamily="34" charset="0"/>
                        </a:rPr>
                        <a:t>396</a:t>
                      </a:r>
                    </a:p>
                  </a:txBody>
                  <a:tcPr marL="9525" marR="9525" marT="9525" marB="0" anchor="b">
                    <a:lnL>
                      <a:noFill/>
                    </a:lnL>
                    <a:lnR>
                      <a:noFill/>
                    </a:lnR>
                    <a:lnT>
                      <a:noFill/>
                    </a:lnT>
                    <a:lnB>
                      <a:noFill/>
                    </a:lnB>
                    <a:solidFill>
                      <a:srgbClr val="B4C6E7"/>
                    </a:solidFill>
                  </a:tcPr>
                </a:tc>
                <a:tc>
                  <a:txBody>
                    <a:bodyPr/>
                    <a:lstStyle/>
                    <a:p>
                      <a:pPr algn="r" fontAlgn="b"/>
                      <a:r>
                        <a:rPr lang="en-US" sz="1100" b="0" i="0" u="none" strike="noStrike">
                          <a:solidFill>
                            <a:srgbClr val="000000"/>
                          </a:solidFill>
                          <a:effectLst/>
                          <a:latin typeface="Calibri" panose="020F0502020204030204" pitchFamily="34" charset="0"/>
                        </a:rPr>
                        <a:t>363</a:t>
                      </a:r>
                    </a:p>
                  </a:txBody>
                  <a:tcPr marL="9525" marR="9525" marT="9525" marB="0" anchor="b">
                    <a:lnL>
                      <a:noFill/>
                    </a:lnL>
                    <a:lnR>
                      <a:noFill/>
                    </a:lnR>
                    <a:lnT>
                      <a:noFill/>
                    </a:lnT>
                    <a:lnB>
                      <a:noFill/>
                    </a:lnB>
                    <a:solidFill>
                      <a:srgbClr val="FFD966"/>
                    </a:solidFill>
                  </a:tcPr>
                </a:tc>
                <a:tc>
                  <a:txBody>
                    <a:bodyPr/>
                    <a:lstStyle/>
                    <a:p>
                      <a:pPr algn="r" fontAlgn="b"/>
                      <a:r>
                        <a:rPr lang="en-US" sz="1100" b="0" i="0" u="none" strike="noStrike">
                          <a:solidFill>
                            <a:srgbClr val="000000"/>
                          </a:solidFill>
                          <a:effectLst/>
                          <a:latin typeface="Calibri" panose="020F0502020204030204" pitchFamily="34" charset="0"/>
                        </a:rPr>
                        <a:t>356</a:t>
                      </a:r>
                    </a:p>
                  </a:txBody>
                  <a:tcPr marL="9525" marR="9525" marT="9525" marB="0" anchor="b">
                    <a:lnL>
                      <a:noFill/>
                    </a:lnL>
                    <a:lnR>
                      <a:noFill/>
                    </a:lnR>
                    <a:lnT>
                      <a:noFill/>
                    </a:lnT>
                    <a:lnB>
                      <a:noFill/>
                    </a:lnB>
                    <a:solidFill>
                      <a:srgbClr val="FFD966"/>
                    </a:solidFill>
                  </a:tcPr>
                </a:tc>
                <a:tc>
                  <a:txBody>
                    <a:bodyPr/>
                    <a:lstStyle/>
                    <a:p>
                      <a:pPr algn="r" fontAlgn="b"/>
                      <a:r>
                        <a:rPr lang="en-US" sz="1100" b="0" i="0" u="none" strike="noStrike">
                          <a:solidFill>
                            <a:srgbClr val="000000"/>
                          </a:solidFill>
                          <a:effectLst/>
                          <a:latin typeface="Calibri" panose="020F0502020204030204" pitchFamily="34" charset="0"/>
                        </a:rPr>
                        <a:t>2310</a:t>
                      </a:r>
                    </a:p>
                  </a:txBody>
                  <a:tcPr marL="9525" marR="9525" marT="9525" marB="0" anchor="b">
                    <a:lnL>
                      <a:noFill/>
                    </a:lnL>
                    <a:lnR>
                      <a:noFill/>
                    </a:lnR>
                    <a:lnT>
                      <a:noFill/>
                    </a:lnT>
                    <a:lnB>
                      <a:noFill/>
                    </a:lnB>
                  </a:tcPr>
                </a:tc>
              </a:tr>
              <a:tr h="190500">
                <a:tc>
                  <a:txBody>
                    <a:bodyPr/>
                    <a:lstStyle/>
                    <a:p>
                      <a:pPr algn="l" fontAlgn="b"/>
                      <a:r>
                        <a:rPr lang="en-US" sz="1100" b="0" i="0" u="none" strike="noStrike">
                          <a:solidFill>
                            <a:srgbClr val="000000"/>
                          </a:solidFill>
                          <a:effectLst/>
                          <a:latin typeface="Calibri" panose="020F0502020204030204" pitchFamily="34" charset="0"/>
                        </a:rPr>
                        <a:t>2025-26</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410</a:t>
                      </a:r>
                    </a:p>
                  </a:txBody>
                  <a:tcPr marL="9525" marR="9525" marT="9525" marB="0" anchor="b">
                    <a:lnL>
                      <a:noFill/>
                    </a:lnL>
                    <a:lnR>
                      <a:noFill/>
                    </a:lnR>
                    <a:lnT>
                      <a:noFill/>
                    </a:lnT>
                    <a:lnB>
                      <a:noFill/>
                    </a:lnB>
                    <a:solidFill>
                      <a:srgbClr val="B4C6E7"/>
                    </a:solidFill>
                  </a:tcPr>
                </a:tc>
                <a:tc>
                  <a:txBody>
                    <a:bodyPr/>
                    <a:lstStyle/>
                    <a:p>
                      <a:pPr algn="r" fontAlgn="b"/>
                      <a:r>
                        <a:rPr lang="en-US" sz="1100" b="0" i="0" u="none" strike="noStrike">
                          <a:solidFill>
                            <a:srgbClr val="000000"/>
                          </a:solidFill>
                          <a:effectLst/>
                          <a:latin typeface="Calibri" panose="020F0502020204030204" pitchFamily="34" charset="0"/>
                        </a:rPr>
                        <a:t>412</a:t>
                      </a:r>
                    </a:p>
                  </a:txBody>
                  <a:tcPr marL="9525" marR="9525" marT="9525" marB="0" anchor="b">
                    <a:lnL>
                      <a:noFill/>
                    </a:lnL>
                    <a:lnR>
                      <a:noFill/>
                    </a:lnR>
                    <a:lnT>
                      <a:noFill/>
                    </a:lnT>
                    <a:lnB>
                      <a:noFill/>
                    </a:lnB>
                    <a:solidFill>
                      <a:srgbClr val="B4C6E7"/>
                    </a:solidFill>
                  </a:tcPr>
                </a:tc>
                <a:tc>
                  <a:txBody>
                    <a:bodyPr/>
                    <a:lstStyle/>
                    <a:p>
                      <a:pPr algn="r" fontAlgn="b"/>
                      <a:r>
                        <a:rPr lang="en-US" sz="1100" b="0" i="0" u="none" strike="noStrike">
                          <a:solidFill>
                            <a:srgbClr val="000000"/>
                          </a:solidFill>
                          <a:effectLst/>
                          <a:latin typeface="Calibri" panose="020F0502020204030204" pitchFamily="34" charset="0"/>
                        </a:rPr>
                        <a:t>408</a:t>
                      </a:r>
                    </a:p>
                  </a:txBody>
                  <a:tcPr marL="9525" marR="9525" marT="9525" marB="0" anchor="b">
                    <a:lnL>
                      <a:noFill/>
                    </a:lnL>
                    <a:lnR>
                      <a:noFill/>
                    </a:lnR>
                    <a:lnT>
                      <a:noFill/>
                    </a:lnT>
                    <a:lnB>
                      <a:noFill/>
                    </a:lnB>
                    <a:solidFill>
                      <a:srgbClr val="B4C6E7"/>
                    </a:solidFill>
                  </a:tcPr>
                </a:tc>
                <a:tc>
                  <a:txBody>
                    <a:bodyPr/>
                    <a:lstStyle/>
                    <a:p>
                      <a:pPr algn="r" fontAlgn="b"/>
                      <a:r>
                        <a:rPr lang="en-US" sz="1100" b="0" i="0" u="none" strike="noStrike">
                          <a:solidFill>
                            <a:srgbClr val="000000"/>
                          </a:solidFill>
                          <a:effectLst/>
                          <a:latin typeface="Calibri" panose="020F0502020204030204" pitchFamily="34" charset="0"/>
                        </a:rPr>
                        <a:t>400</a:t>
                      </a:r>
                    </a:p>
                  </a:txBody>
                  <a:tcPr marL="9525" marR="9525" marT="9525" marB="0" anchor="b">
                    <a:lnL>
                      <a:noFill/>
                    </a:lnL>
                    <a:lnR>
                      <a:noFill/>
                    </a:lnR>
                    <a:lnT>
                      <a:noFill/>
                    </a:lnT>
                    <a:lnB>
                      <a:noFill/>
                    </a:lnB>
                    <a:solidFill>
                      <a:srgbClr val="B4C6E7"/>
                    </a:solidFill>
                  </a:tcPr>
                </a:tc>
                <a:tc>
                  <a:txBody>
                    <a:bodyPr/>
                    <a:lstStyle/>
                    <a:p>
                      <a:pPr algn="r" fontAlgn="b"/>
                      <a:r>
                        <a:rPr lang="en-US" sz="1100" b="0" i="0" u="none" strike="noStrike">
                          <a:solidFill>
                            <a:srgbClr val="000000"/>
                          </a:solidFill>
                          <a:effectLst/>
                          <a:latin typeface="Calibri" panose="020F0502020204030204" pitchFamily="34" charset="0"/>
                        </a:rPr>
                        <a:t>404</a:t>
                      </a:r>
                    </a:p>
                  </a:txBody>
                  <a:tcPr marL="9525" marR="9525" marT="9525" marB="0" anchor="b">
                    <a:lnL>
                      <a:noFill/>
                    </a:lnL>
                    <a:lnR>
                      <a:noFill/>
                    </a:lnR>
                    <a:lnT>
                      <a:noFill/>
                    </a:lnT>
                    <a:lnB>
                      <a:noFill/>
                    </a:lnB>
                    <a:solidFill>
                      <a:srgbClr val="B4C6E7"/>
                    </a:solidFill>
                  </a:tcPr>
                </a:tc>
                <a:tc>
                  <a:txBody>
                    <a:bodyPr/>
                    <a:lstStyle/>
                    <a:p>
                      <a:pPr algn="r" fontAlgn="b"/>
                      <a:r>
                        <a:rPr lang="en-US" sz="1100" b="0" i="0" u="none" strike="noStrike">
                          <a:solidFill>
                            <a:srgbClr val="000000"/>
                          </a:solidFill>
                          <a:effectLst/>
                          <a:latin typeface="Calibri" panose="020F0502020204030204" pitchFamily="34" charset="0"/>
                        </a:rPr>
                        <a:t>370</a:t>
                      </a:r>
                    </a:p>
                  </a:txBody>
                  <a:tcPr marL="9525" marR="9525" marT="9525" marB="0" anchor="b">
                    <a:lnL>
                      <a:noFill/>
                    </a:lnL>
                    <a:lnR>
                      <a:noFill/>
                    </a:lnR>
                    <a:lnT>
                      <a:noFill/>
                    </a:lnT>
                    <a:lnB>
                      <a:noFill/>
                    </a:lnB>
                    <a:solidFill>
                      <a:srgbClr val="FFD966"/>
                    </a:solidFill>
                  </a:tcPr>
                </a:tc>
                <a:tc>
                  <a:txBody>
                    <a:bodyPr/>
                    <a:lstStyle/>
                    <a:p>
                      <a:pPr algn="r" fontAlgn="b"/>
                      <a:r>
                        <a:rPr lang="en-US" sz="1100" b="0" i="0" u="none" strike="noStrike">
                          <a:solidFill>
                            <a:srgbClr val="000000"/>
                          </a:solidFill>
                          <a:effectLst/>
                          <a:latin typeface="Calibri" panose="020F0502020204030204" pitchFamily="34" charset="0"/>
                        </a:rPr>
                        <a:t>2403</a:t>
                      </a:r>
                    </a:p>
                  </a:txBody>
                  <a:tcPr marL="9525" marR="9525" marT="9525" marB="0" anchor="b">
                    <a:lnL>
                      <a:noFill/>
                    </a:lnL>
                    <a:lnR>
                      <a:noFill/>
                    </a:lnR>
                    <a:lnT>
                      <a:noFill/>
                    </a:lnT>
                    <a:lnB>
                      <a:noFill/>
                    </a:lnB>
                  </a:tcPr>
                </a:tc>
              </a:tr>
              <a:tr h="190500">
                <a:tc>
                  <a:txBody>
                    <a:bodyPr/>
                    <a:lstStyle/>
                    <a:p>
                      <a:pPr algn="l" fontAlgn="b"/>
                      <a:r>
                        <a:rPr lang="en-US" sz="1100" b="0" i="0" u="none" strike="noStrike">
                          <a:solidFill>
                            <a:srgbClr val="000000"/>
                          </a:solidFill>
                          <a:effectLst/>
                          <a:latin typeface="Calibri" panose="020F0502020204030204" pitchFamily="34" charset="0"/>
                        </a:rPr>
                        <a:t>2026-27</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412</a:t>
                      </a:r>
                    </a:p>
                  </a:txBody>
                  <a:tcPr marL="9525" marR="9525" marT="9525" marB="0" anchor="b">
                    <a:lnL>
                      <a:noFill/>
                    </a:lnL>
                    <a:lnR>
                      <a:noFill/>
                    </a:lnR>
                    <a:lnT>
                      <a:noFill/>
                    </a:lnT>
                    <a:lnB>
                      <a:noFill/>
                    </a:lnB>
                    <a:solidFill>
                      <a:srgbClr val="B4C6E7"/>
                    </a:solidFill>
                  </a:tcPr>
                </a:tc>
                <a:tc>
                  <a:txBody>
                    <a:bodyPr/>
                    <a:lstStyle/>
                    <a:p>
                      <a:pPr algn="r" fontAlgn="b"/>
                      <a:r>
                        <a:rPr lang="en-US" sz="1100" b="0" i="0" u="none" strike="noStrike">
                          <a:solidFill>
                            <a:srgbClr val="000000"/>
                          </a:solidFill>
                          <a:effectLst/>
                          <a:latin typeface="Calibri" panose="020F0502020204030204" pitchFamily="34" charset="0"/>
                        </a:rPr>
                        <a:t>418</a:t>
                      </a:r>
                    </a:p>
                  </a:txBody>
                  <a:tcPr marL="9525" marR="9525" marT="9525" marB="0" anchor="b">
                    <a:lnL>
                      <a:noFill/>
                    </a:lnL>
                    <a:lnR>
                      <a:noFill/>
                    </a:lnR>
                    <a:lnT>
                      <a:noFill/>
                    </a:lnT>
                    <a:lnB>
                      <a:noFill/>
                    </a:lnB>
                    <a:solidFill>
                      <a:srgbClr val="B4C6E7"/>
                    </a:solidFill>
                  </a:tcPr>
                </a:tc>
                <a:tc>
                  <a:txBody>
                    <a:bodyPr/>
                    <a:lstStyle/>
                    <a:p>
                      <a:pPr algn="r" fontAlgn="b"/>
                      <a:r>
                        <a:rPr lang="en-US" sz="1100" b="0" i="0" u="none" strike="noStrike">
                          <a:solidFill>
                            <a:srgbClr val="000000"/>
                          </a:solidFill>
                          <a:effectLst/>
                          <a:latin typeface="Calibri" panose="020F0502020204030204" pitchFamily="34" charset="0"/>
                        </a:rPr>
                        <a:t>420</a:t>
                      </a:r>
                    </a:p>
                  </a:txBody>
                  <a:tcPr marL="9525" marR="9525" marT="9525" marB="0" anchor="b">
                    <a:lnL>
                      <a:noFill/>
                    </a:lnL>
                    <a:lnR>
                      <a:noFill/>
                    </a:lnR>
                    <a:lnT>
                      <a:noFill/>
                    </a:lnT>
                    <a:lnB>
                      <a:noFill/>
                    </a:lnB>
                    <a:solidFill>
                      <a:srgbClr val="B4C6E7"/>
                    </a:solidFill>
                  </a:tcPr>
                </a:tc>
                <a:tc>
                  <a:txBody>
                    <a:bodyPr/>
                    <a:lstStyle/>
                    <a:p>
                      <a:pPr algn="r" fontAlgn="b"/>
                      <a:r>
                        <a:rPr lang="en-US" sz="1100" b="0" i="0" u="none" strike="noStrike">
                          <a:solidFill>
                            <a:srgbClr val="000000"/>
                          </a:solidFill>
                          <a:effectLst/>
                          <a:latin typeface="Calibri" panose="020F0502020204030204" pitchFamily="34" charset="0"/>
                        </a:rPr>
                        <a:t>416</a:t>
                      </a:r>
                    </a:p>
                  </a:txBody>
                  <a:tcPr marL="9525" marR="9525" marT="9525" marB="0" anchor="b">
                    <a:lnL>
                      <a:noFill/>
                    </a:lnL>
                    <a:lnR>
                      <a:noFill/>
                    </a:lnR>
                    <a:lnT>
                      <a:noFill/>
                    </a:lnT>
                    <a:lnB>
                      <a:noFill/>
                    </a:lnB>
                    <a:solidFill>
                      <a:srgbClr val="B4C6E7"/>
                    </a:solidFill>
                  </a:tcPr>
                </a:tc>
                <a:tc>
                  <a:txBody>
                    <a:bodyPr/>
                    <a:lstStyle/>
                    <a:p>
                      <a:pPr algn="r" fontAlgn="b"/>
                      <a:r>
                        <a:rPr lang="en-US" sz="1100" b="0" i="0" u="none" strike="noStrike">
                          <a:solidFill>
                            <a:srgbClr val="000000"/>
                          </a:solidFill>
                          <a:effectLst/>
                          <a:latin typeface="Calibri" panose="020F0502020204030204" pitchFamily="34" charset="0"/>
                        </a:rPr>
                        <a:t>408</a:t>
                      </a:r>
                    </a:p>
                  </a:txBody>
                  <a:tcPr marL="9525" marR="9525" marT="9525" marB="0" anchor="b">
                    <a:lnL>
                      <a:noFill/>
                    </a:lnL>
                    <a:lnR>
                      <a:noFill/>
                    </a:lnR>
                    <a:lnT>
                      <a:noFill/>
                    </a:lnT>
                    <a:lnB>
                      <a:noFill/>
                    </a:lnB>
                    <a:solidFill>
                      <a:srgbClr val="B4C6E7"/>
                    </a:solidFill>
                  </a:tcPr>
                </a:tc>
                <a:tc>
                  <a:txBody>
                    <a:bodyPr/>
                    <a:lstStyle/>
                    <a:p>
                      <a:pPr algn="r" fontAlgn="b"/>
                      <a:r>
                        <a:rPr lang="en-US" sz="1100" b="0" i="0" u="none" strike="noStrike">
                          <a:solidFill>
                            <a:srgbClr val="000000"/>
                          </a:solidFill>
                          <a:effectLst/>
                          <a:latin typeface="Calibri" panose="020F0502020204030204" pitchFamily="34" charset="0"/>
                        </a:rPr>
                        <a:t>412</a:t>
                      </a:r>
                    </a:p>
                  </a:txBody>
                  <a:tcPr marL="9525" marR="9525" marT="9525" marB="0" anchor="b">
                    <a:lnL>
                      <a:noFill/>
                    </a:lnL>
                    <a:lnR>
                      <a:noFill/>
                    </a:lnR>
                    <a:lnT>
                      <a:noFill/>
                    </a:lnT>
                    <a:lnB>
                      <a:noFill/>
                    </a:lnB>
                    <a:solidFill>
                      <a:srgbClr val="B4C6E7"/>
                    </a:solidFill>
                  </a:tcPr>
                </a:tc>
                <a:tc>
                  <a:txBody>
                    <a:bodyPr/>
                    <a:lstStyle/>
                    <a:p>
                      <a:pPr algn="r" fontAlgn="b"/>
                      <a:r>
                        <a:rPr lang="en-US" sz="1100" b="0" i="0" u="none" strike="noStrike" dirty="0">
                          <a:solidFill>
                            <a:srgbClr val="000000"/>
                          </a:solidFill>
                          <a:effectLst/>
                          <a:latin typeface="Calibri" panose="020F0502020204030204" pitchFamily="34" charset="0"/>
                        </a:rPr>
                        <a:t>2486</a:t>
                      </a:r>
                    </a:p>
                  </a:txBody>
                  <a:tcPr marL="9525" marR="9525" marT="9525" marB="0" anchor="b">
                    <a:lnL>
                      <a:noFill/>
                    </a:lnL>
                    <a:lnR>
                      <a:noFill/>
                    </a:lnR>
                    <a:lnT>
                      <a:noFill/>
                    </a:lnT>
                    <a:lnB>
                      <a:noFill/>
                    </a:lnB>
                  </a:tcPr>
                </a:tc>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593775562"/>
              </p:ext>
            </p:extLst>
          </p:nvPr>
        </p:nvGraphicFramePr>
        <p:xfrm>
          <a:off x="838200" y="4325144"/>
          <a:ext cx="4876800" cy="2476500"/>
        </p:xfrm>
        <a:graphic>
          <a:graphicData uri="http://schemas.openxmlformats.org/drawingml/2006/table">
            <a:tbl>
              <a:tblPr/>
              <a:tblGrid>
                <a:gridCol w="609600"/>
                <a:gridCol w="609600"/>
                <a:gridCol w="609600"/>
                <a:gridCol w="609600"/>
                <a:gridCol w="609600"/>
                <a:gridCol w="609600"/>
                <a:gridCol w="609600"/>
                <a:gridCol w="609600"/>
              </a:tblGrid>
              <a:tr h="190500">
                <a:tc gridSpan="7">
                  <a:txBody>
                    <a:bodyPr/>
                    <a:lstStyle/>
                    <a:p>
                      <a:pPr algn="ctr" fontAlgn="b"/>
                      <a:r>
                        <a:rPr lang="en-US" sz="1100" b="0" i="0" u="none" strike="noStrike">
                          <a:solidFill>
                            <a:srgbClr val="000000"/>
                          </a:solidFill>
                          <a:effectLst/>
                          <a:latin typeface="Calibri" panose="020F0502020204030204" pitchFamily="34" charset="0"/>
                        </a:rPr>
                        <a:t>Projection 1 (Extrapolated city projections)</a:t>
                      </a:r>
                    </a:p>
                  </a:txBody>
                  <a:tcPr marL="9525" marR="9525" marT="9525"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1100" b="0" i="0" u="none" strike="noStrike">
                          <a:solidFill>
                            <a:srgbClr val="000000"/>
                          </a:solidFill>
                          <a:effectLst/>
                          <a:latin typeface="Calibri" panose="020F0502020204030204" pitchFamily="34" charset="0"/>
                        </a:rPr>
                        <a:t>Total</a:t>
                      </a:r>
                    </a:p>
                  </a:txBody>
                  <a:tcPr marL="9525" marR="9525" marT="9525" marB="0" anchor="b">
                    <a:lnL>
                      <a:noFill/>
                    </a:lnL>
                    <a:lnR>
                      <a:noFill/>
                    </a:lnR>
                    <a:lnT>
                      <a:noFill/>
                    </a:lnT>
                    <a:lnB>
                      <a:noFill/>
                    </a:lnB>
                  </a:tcPr>
                </a:tc>
              </a:tr>
              <a:tr h="190500">
                <a:tc>
                  <a:txBody>
                    <a:bodyPr/>
                    <a:lstStyle/>
                    <a:p>
                      <a:pPr algn="l" fontAlgn="b"/>
                      <a:r>
                        <a:rPr lang="en-US" sz="1100" b="0" i="0" u="none" strike="noStrike">
                          <a:solidFill>
                            <a:srgbClr val="000000"/>
                          </a:solidFill>
                          <a:effectLst/>
                          <a:latin typeface="Calibri" panose="020F0502020204030204" pitchFamily="34" charset="0"/>
                        </a:rPr>
                        <a:t>Year</a:t>
                      </a:r>
                    </a:p>
                  </a:txBody>
                  <a:tcPr marL="9525" marR="9525" marT="9525"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K</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1</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2</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3</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4</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5</a:t>
                      </a: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r>
              <a:tr h="190500">
                <a:tc>
                  <a:txBody>
                    <a:bodyPr/>
                    <a:lstStyle/>
                    <a:p>
                      <a:pPr algn="l" fontAlgn="b"/>
                      <a:r>
                        <a:rPr lang="en-US" sz="1100" b="0" i="0" u="none" strike="noStrike">
                          <a:solidFill>
                            <a:srgbClr val="000000"/>
                          </a:solidFill>
                          <a:effectLst/>
                          <a:latin typeface="Calibri" panose="020F0502020204030204" pitchFamily="34" charset="0"/>
                        </a:rPr>
                        <a:t>2016-17</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312</a:t>
                      </a:r>
                    </a:p>
                  </a:txBody>
                  <a:tcPr marL="9525" marR="9525" marT="9525" marB="0" anchor="b">
                    <a:lnL>
                      <a:noFill/>
                    </a:lnL>
                    <a:lnR>
                      <a:noFill/>
                    </a:lnR>
                    <a:lnT>
                      <a:noFill/>
                    </a:lnT>
                    <a:lnB>
                      <a:noFill/>
                    </a:lnB>
                    <a:solidFill>
                      <a:srgbClr val="C6E0B4"/>
                    </a:solidFill>
                  </a:tcPr>
                </a:tc>
                <a:tc>
                  <a:txBody>
                    <a:bodyPr/>
                    <a:lstStyle/>
                    <a:p>
                      <a:pPr algn="r" fontAlgn="b"/>
                      <a:r>
                        <a:rPr lang="en-US" sz="1100" b="0" i="0" u="none" strike="noStrike">
                          <a:solidFill>
                            <a:srgbClr val="000000"/>
                          </a:solidFill>
                          <a:effectLst/>
                          <a:latin typeface="Calibri" panose="020F0502020204030204" pitchFamily="34" charset="0"/>
                        </a:rPr>
                        <a:t>320</a:t>
                      </a:r>
                    </a:p>
                  </a:txBody>
                  <a:tcPr marL="9525" marR="9525" marT="9525" marB="0" anchor="b">
                    <a:lnL>
                      <a:noFill/>
                    </a:lnL>
                    <a:lnR>
                      <a:noFill/>
                    </a:lnR>
                    <a:lnT>
                      <a:noFill/>
                    </a:lnT>
                    <a:lnB>
                      <a:noFill/>
                    </a:lnB>
                    <a:solidFill>
                      <a:srgbClr val="C6E0B4"/>
                    </a:solidFill>
                  </a:tcPr>
                </a:tc>
                <a:tc>
                  <a:txBody>
                    <a:bodyPr/>
                    <a:lstStyle/>
                    <a:p>
                      <a:pPr algn="r" fontAlgn="b"/>
                      <a:r>
                        <a:rPr lang="en-US" sz="1100" b="0" i="0" u="none" strike="noStrike">
                          <a:solidFill>
                            <a:srgbClr val="000000"/>
                          </a:solidFill>
                          <a:effectLst/>
                          <a:latin typeface="Calibri" panose="020F0502020204030204" pitchFamily="34" charset="0"/>
                        </a:rPr>
                        <a:t>309</a:t>
                      </a:r>
                    </a:p>
                  </a:txBody>
                  <a:tcPr marL="9525" marR="9525" marT="9525" marB="0" anchor="b">
                    <a:lnL>
                      <a:noFill/>
                    </a:lnL>
                    <a:lnR>
                      <a:noFill/>
                    </a:lnR>
                    <a:lnT>
                      <a:noFill/>
                    </a:lnT>
                    <a:lnB>
                      <a:noFill/>
                    </a:lnB>
                    <a:solidFill>
                      <a:srgbClr val="C6E0B4"/>
                    </a:solidFill>
                  </a:tcPr>
                </a:tc>
                <a:tc>
                  <a:txBody>
                    <a:bodyPr/>
                    <a:lstStyle/>
                    <a:p>
                      <a:pPr algn="r" fontAlgn="b"/>
                      <a:r>
                        <a:rPr lang="en-US" sz="1100" b="0" i="0" u="none" strike="noStrike">
                          <a:solidFill>
                            <a:srgbClr val="000000"/>
                          </a:solidFill>
                          <a:effectLst/>
                          <a:latin typeface="Calibri" panose="020F0502020204030204" pitchFamily="34" charset="0"/>
                        </a:rPr>
                        <a:t>316</a:t>
                      </a:r>
                    </a:p>
                  </a:txBody>
                  <a:tcPr marL="9525" marR="9525" marT="9525" marB="0" anchor="b">
                    <a:lnL>
                      <a:noFill/>
                    </a:lnL>
                    <a:lnR>
                      <a:noFill/>
                    </a:lnR>
                    <a:lnT>
                      <a:noFill/>
                    </a:lnT>
                    <a:lnB>
                      <a:noFill/>
                    </a:lnB>
                    <a:solidFill>
                      <a:srgbClr val="C6E0B4"/>
                    </a:solidFill>
                  </a:tcPr>
                </a:tc>
                <a:tc>
                  <a:txBody>
                    <a:bodyPr/>
                    <a:lstStyle/>
                    <a:p>
                      <a:pPr algn="r" fontAlgn="b"/>
                      <a:r>
                        <a:rPr lang="en-US" sz="1100" b="0" i="0" u="none" strike="noStrike">
                          <a:solidFill>
                            <a:srgbClr val="000000"/>
                          </a:solidFill>
                          <a:effectLst/>
                          <a:latin typeface="Calibri" panose="020F0502020204030204" pitchFamily="34" charset="0"/>
                        </a:rPr>
                        <a:t>306</a:t>
                      </a:r>
                    </a:p>
                  </a:txBody>
                  <a:tcPr marL="9525" marR="9525" marT="9525" marB="0" anchor="b">
                    <a:lnL>
                      <a:noFill/>
                    </a:lnL>
                    <a:lnR>
                      <a:noFill/>
                    </a:lnR>
                    <a:lnT>
                      <a:noFill/>
                    </a:lnT>
                    <a:lnB>
                      <a:noFill/>
                    </a:lnB>
                    <a:solidFill>
                      <a:srgbClr val="C6E0B4"/>
                    </a:solidFill>
                  </a:tcPr>
                </a:tc>
                <a:tc>
                  <a:txBody>
                    <a:bodyPr/>
                    <a:lstStyle/>
                    <a:p>
                      <a:pPr algn="r" fontAlgn="b"/>
                      <a:r>
                        <a:rPr lang="en-US" sz="1100" b="0" i="0" u="none" strike="noStrike">
                          <a:solidFill>
                            <a:srgbClr val="000000"/>
                          </a:solidFill>
                          <a:effectLst/>
                          <a:latin typeface="Calibri" panose="020F0502020204030204" pitchFamily="34" charset="0"/>
                        </a:rPr>
                        <a:t>281</a:t>
                      </a:r>
                    </a:p>
                  </a:txBody>
                  <a:tcPr marL="9525" marR="9525" marT="9525" marB="0" anchor="b">
                    <a:lnL>
                      <a:noFill/>
                    </a:lnL>
                    <a:lnR>
                      <a:noFill/>
                    </a:lnR>
                    <a:lnT>
                      <a:noFill/>
                    </a:lnT>
                    <a:lnB>
                      <a:noFill/>
                    </a:lnB>
                    <a:solidFill>
                      <a:srgbClr val="C6E0B4"/>
                    </a:solidFill>
                  </a:tcPr>
                </a:tc>
                <a:tc>
                  <a:txBody>
                    <a:bodyPr/>
                    <a:lstStyle/>
                    <a:p>
                      <a:pPr algn="r" fontAlgn="b"/>
                      <a:r>
                        <a:rPr lang="en-US" sz="1100" b="0" i="0" u="none" strike="noStrike">
                          <a:solidFill>
                            <a:srgbClr val="000000"/>
                          </a:solidFill>
                          <a:effectLst/>
                          <a:latin typeface="Calibri" panose="020F0502020204030204" pitchFamily="34" charset="0"/>
                        </a:rPr>
                        <a:t>1844</a:t>
                      </a:r>
                    </a:p>
                  </a:txBody>
                  <a:tcPr marL="9525" marR="9525" marT="9525" marB="0" anchor="b">
                    <a:lnL>
                      <a:noFill/>
                    </a:lnL>
                    <a:lnR>
                      <a:noFill/>
                    </a:lnR>
                    <a:lnT>
                      <a:noFill/>
                    </a:lnT>
                    <a:lnB>
                      <a:noFill/>
                    </a:lnB>
                  </a:tcPr>
                </a:tc>
              </a:tr>
              <a:tr h="190500">
                <a:tc>
                  <a:txBody>
                    <a:bodyPr/>
                    <a:lstStyle/>
                    <a:p>
                      <a:pPr algn="l" fontAlgn="b"/>
                      <a:r>
                        <a:rPr lang="en-US" sz="1100" b="0" i="0" u="none" strike="noStrike">
                          <a:solidFill>
                            <a:srgbClr val="000000"/>
                          </a:solidFill>
                          <a:effectLst/>
                          <a:latin typeface="Calibri" panose="020F0502020204030204" pitchFamily="34" charset="0"/>
                        </a:rPr>
                        <a:t>2017-18</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319</a:t>
                      </a:r>
                    </a:p>
                  </a:txBody>
                  <a:tcPr marL="9525" marR="9525" marT="9525" marB="0" anchor="b">
                    <a:lnL>
                      <a:noFill/>
                    </a:lnL>
                    <a:lnR>
                      <a:noFill/>
                    </a:lnR>
                    <a:lnT>
                      <a:noFill/>
                    </a:lnT>
                    <a:lnB>
                      <a:noFill/>
                    </a:lnB>
                    <a:solidFill>
                      <a:srgbClr val="FFD966"/>
                    </a:solidFill>
                  </a:tcPr>
                </a:tc>
                <a:tc>
                  <a:txBody>
                    <a:bodyPr/>
                    <a:lstStyle/>
                    <a:p>
                      <a:pPr algn="r" fontAlgn="b"/>
                      <a:r>
                        <a:rPr lang="en-US" sz="1100" b="0" i="0" u="none" strike="noStrike">
                          <a:solidFill>
                            <a:srgbClr val="000000"/>
                          </a:solidFill>
                          <a:effectLst/>
                          <a:latin typeface="Calibri" panose="020F0502020204030204" pitchFamily="34" charset="0"/>
                        </a:rPr>
                        <a:t>326</a:t>
                      </a:r>
                    </a:p>
                  </a:txBody>
                  <a:tcPr marL="9525" marR="9525" marT="9525" marB="0" anchor="b">
                    <a:lnL>
                      <a:noFill/>
                    </a:lnL>
                    <a:lnR>
                      <a:noFill/>
                    </a:lnR>
                    <a:lnT>
                      <a:noFill/>
                    </a:lnT>
                    <a:lnB>
                      <a:noFill/>
                    </a:lnB>
                    <a:solidFill>
                      <a:srgbClr val="C6E0B4"/>
                    </a:solidFill>
                  </a:tcPr>
                </a:tc>
                <a:tc>
                  <a:txBody>
                    <a:bodyPr/>
                    <a:lstStyle/>
                    <a:p>
                      <a:pPr algn="r" fontAlgn="b"/>
                      <a:r>
                        <a:rPr lang="en-US" sz="1100" b="0" i="0" u="none" strike="noStrike">
                          <a:solidFill>
                            <a:srgbClr val="000000"/>
                          </a:solidFill>
                          <a:effectLst/>
                          <a:latin typeface="Calibri" panose="020F0502020204030204" pitchFamily="34" charset="0"/>
                        </a:rPr>
                        <a:t>332</a:t>
                      </a:r>
                    </a:p>
                  </a:txBody>
                  <a:tcPr marL="9525" marR="9525" marT="9525" marB="0" anchor="b">
                    <a:lnL>
                      <a:noFill/>
                    </a:lnL>
                    <a:lnR>
                      <a:noFill/>
                    </a:lnR>
                    <a:lnT>
                      <a:noFill/>
                    </a:lnT>
                    <a:lnB>
                      <a:noFill/>
                    </a:lnB>
                    <a:solidFill>
                      <a:srgbClr val="C6E0B4"/>
                    </a:solidFill>
                  </a:tcPr>
                </a:tc>
                <a:tc>
                  <a:txBody>
                    <a:bodyPr/>
                    <a:lstStyle/>
                    <a:p>
                      <a:pPr algn="r" fontAlgn="b"/>
                      <a:r>
                        <a:rPr lang="en-US" sz="1100" b="0" i="0" u="none" strike="noStrike">
                          <a:solidFill>
                            <a:srgbClr val="000000"/>
                          </a:solidFill>
                          <a:effectLst/>
                          <a:latin typeface="Calibri" panose="020F0502020204030204" pitchFamily="34" charset="0"/>
                        </a:rPr>
                        <a:t>319</a:t>
                      </a:r>
                    </a:p>
                  </a:txBody>
                  <a:tcPr marL="9525" marR="9525" marT="9525" marB="0" anchor="b">
                    <a:lnL>
                      <a:noFill/>
                    </a:lnL>
                    <a:lnR>
                      <a:noFill/>
                    </a:lnR>
                    <a:lnT>
                      <a:noFill/>
                    </a:lnT>
                    <a:lnB>
                      <a:noFill/>
                    </a:lnB>
                    <a:solidFill>
                      <a:srgbClr val="C6E0B4"/>
                    </a:solidFill>
                  </a:tcPr>
                </a:tc>
                <a:tc>
                  <a:txBody>
                    <a:bodyPr/>
                    <a:lstStyle/>
                    <a:p>
                      <a:pPr algn="r" fontAlgn="b"/>
                      <a:r>
                        <a:rPr lang="en-US" sz="1100" b="0" i="0" u="none" strike="noStrike">
                          <a:solidFill>
                            <a:srgbClr val="000000"/>
                          </a:solidFill>
                          <a:effectLst/>
                          <a:latin typeface="Calibri" panose="020F0502020204030204" pitchFamily="34" charset="0"/>
                        </a:rPr>
                        <a:t>327</a:t>
                      </a:r>
                    </a:p>
                  </a:txBody>
                  <a:tcPr marL="9525" marR="9525" marT="9525" marB="0" anchor="b">
                    <a:lnL>
                      <a:noFill/>
                    </a:lnL>
                    <a:lnR>
                      <a:noFill/>
                    </a:lnR>
                    <a:lnT>
                      <a:noFill/>
                    </a:lnT>
                    <a:lnB>
                      <a:noFill/>
                    </a:lnB>
                    <a:solidFill>
                      <a:srgbClr val="C6E0B4"/>
                    </a:solidFill>
                  </a:tcPr>
                </a:tc>
                <a:tc>
                  <a:txBody>
                    <a:bodyPr/>
                    <a:lstStyle/>
                    <a:p>
                      <a:pPr algn="r" fontAlgn="b"/>
                      <a:r>
                        <a:rPr lang="en-US" sz="1100" b="0" i="0" u="none" strike="noStrike">
                          <a:solidFill>
                            <a:srgbClr val="000000"/>
                          </a:solidFill>
                          <a:effectLst/>
                          <a:latin typeface="Calibri" panose="020F0502020204030204" pitchFamily="34" charset="0"/>
                        </a:rPr>
                        <a:t>310</a:t>
                      </a:r>
                    </a:p>
                  </a:txBody>
                  <a:tcPr marL="9525" marR="9525" marT="9525" marB="0" anchor="b">
                    <a:lnL>
                      <a:noFill/>
                    </a:lnL>
                    <a:lnR>
                      <a:noFill/>
                    </a:lnR>
                    <a:lnT>
                      <a:noFill/>
                    </a:lnT>
                    <a:lnB>
                      <a:noFill/>
                    </a:lnB>
                    <a:solidFill>
                      <a:srgbClr val="C6E0B4"/>
                    </a:solidFill>
                  </a:tcPr>
                </a:tc>
                <a:tc>
                  <a:txBody>
                    <a:bodyPr/>
                    <a:lstStyle/>
                    <a:p>
                      <a:pPr algn="r" fontAlgn="b"/>
                      <a:r>
                        <a:rPr lang="en-US" sz="1100" b="0" i="0" u="none" strike="noStrike">
                          <a:solidFill>
                            <a:srgbClr val="000000"/>
                          </a:solidFill>
                          <a:effectLst/>
                          <a:latin typeface="Calibri" panose="020F0502020204030204" pitchFamily="34" charset="0"/>
                        </a:rPr>
                        <a:t>1933</a:t>
                      </a:r>
                    </a:p>
                  </a:txBody>
                  <a:tcPr marL="9525" marR="9525" marT="9525" marB="0" anchor="b">
                    <a:lnL>
                      <a:noFill/>
                    </a:lnL>
                    <a:lnR>
                      <a:noFill/>
                    </a:lnR>
                    <a:lnT>
                      <a:noFill/>
                    </a:lnT>
                    <a:lnB>
                      <a:noFill/>
                    </a:lnB>
                  </a:tcPr>
                </a:tc>
              </a:tr>
              <a:tr h="190500">
                <a:tc>
                  <a:txBody>
                    <a:bodyPr/>
                    <a:lstStyle/>
                    <a:p>
                      <a:pPr algn="l" fontAlgn="b"/>
                      <a:r>
                        <a:rPr lang="en-US" sz="1100" b="0" i="0" u="none" strike="noStrike">
                          <a:solidFill>
                            <a:srgbClr val="000000"/>
                          </a:solidFill>
                          <a:effectLst/>
                          <a:latin typeface="Calibri" panose="020F0502020204030204" pitchFamily="34" charset="0"/>
                        </a:rPr>
                        <a:t>2018-19</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338</a:t>
                      </a:r>
                    </a:p>
                  </a:txBody>
                  <a:tcPr marL="9525" marR="9525" marT="9525" marB="0" anchor="b">
                    <a:lnL>
                      <a:noFill/>
                    </a:lnL>
                    <a:lnR>
                      <a:noFill/>
                    </a:lnR>
                    <a:lnT>
                      <a:noFill/>
                    </a:lnT>
                    <a:lnB>
                      <a:noFill/>
                    </a:lnB>
                    <a:solidFill>
                      <a:srgbClr val="FFD966"/>
                    </a:solidFill>
                  </a:tcPr>
                </a:tc>
                <a:tc>
                  <a:txBody>
                    <a:bodyPr/>
                    <a:lstStyle/>
                    <a:p>
                      <a:pPr algn="r" fontAlgn="b"/>
                      <a:r>
                        <a:rPr lang="en-US" sz="1100" b="0" i="0" u="none" strike="noStrike">
                          <a:solidFill>
                            <a:srgbClr val="000000"/>
                          </a:solidFill>
                          <a:effectLst/>
                          <a:latin typeface="Calibri" panose="020F0502020204030204" pitchFamily="34" charset="0"/>
                        </a:rPr>
                        <a:t>332</a:t>
                      </a:r>
                    </a:p>
                  </a:txBody>
                  <a:tcPr marL="9525" marR="9525" marT="9525" marB="0" anchor="b">
                    <a:lnL>
                      <a:noFill/>
                    </a:lnL>
                    <a:lnR>
                      <a:noFill/>
                    </a:lnR>
                    <a:lnT>
                      <a:noFill/>
                    </a:lnT>
                    <a:lnB>
                      <a:noFill/>
                    </a:lnB>
                    <a:solidFill>
                      <a:srgbClr val="FFD966"/>
                    </a:solidFill>
                  </a:tcPr>
                </a:tc>
                <a:tc>
                  <a:txBody>
                    <a:bodyPr/>
                    <a:lstStyle/>
                    <a:p>
                      <a:pPr algn="r" fontAlgn="b"/>
                      <a:r>
                        <a:rPr lang="en-US" sz="1100" b="0" i="0" u="none" strike="noStrike">
                          <a:solidFill>
                            <a:srgbClr val="000000"/>
                          </a:solidFill>
                          <a:effectLst/>
                          <a:latin typeface="Calibri" panose="020F0502020204030204" pitchFamily="34" charset="0"/>
                        </a:rPr>
                        <a:t>339</a:t>
                      </a:r>
                    </a:p>
                  </a:txBody>
                  <a:tcPr marL="9525" marR="9525" marT="9525" marB="0" anchor="b">
                    <a:lnL>
                      <a:noFill/>
                    </a:lnL>
                    <a:lnR>
                      <a:noFill/>
                    </a:lnR>
                    <a:lnT>
                      <a:noFill/>
                    </a:lnT>
                    <a:lnB>
                      <a:noFill/>
                    </a:lnB>
                    <a:solidFill>
                      <a:srgbClr val="C6E0B4"/>
                    </a:solidFill>
                  </a:tcPr>
                </a:tc>
                <a:tc>
                  <a:txBody>
                    <a:bodyPr/>
                    <a:lstStyle/>
                    <a:p>
                      <a:pPr algn="r" fontAlgn="b"/>
                      <a:r>
                        <a:rPr lang="en-US" sz="1100" b="0" i="0" u="none" strike="noStrike">
                          <a:solidFill>
                            <a:srgbClr val="000000"/>
                          </a:solidFill>
                          <a:effectLst/>
                          <a:latin typeface="Calibri" panose="020F0502020204030204" pitchFamily="34" charset="0"/>
                        </a:rPr>
                        <a:t>341</a:t>
                      </a:r>
                    </a:p>
                  </a:txBody>
                  <a:tcPr marL="9525" marR="9525" marT="9525" marB="0" anchor="b">
                    <a:lnL>
                      <a:noFill/>
                    </a:lnL>
                    <a:lnR>
                      <a:noFill/>
                    </a:lnR>
                    <a:lnT>
                      <a:noFill/>
                    </a:lnT>
                    <a:lnB>
                      <a:noFill/>
                    </a:lnB>
                    <a:solidFill>
                      <a:srgbClr val="C6E0B4"/>
                    </a:solidFill>
                  </a:tcPr>
                </a:tc>
                <a:tc>
                  <a:txBody>
                    <a:bodyPr/>
                    <a:lstStyle/>
                    <a:p>
                      <a:pPr algn="r" fontAlgn="b"/>
                      <a:r>
                        <a:rPr lang="en-US" sz="1100" b="0" i="0" u="none" strike="noStrike">
                          <a:solidFill>
                            <a:srgbClr val="000000"/>
                          </a:solidFill>
                          <a:effectLst/>
                          <a:latin typeface="Calibri" panose="020F0502020204030204" pitchFamily="34" charset="0"/>
                        </a:rPr>
                        <a:t>330</a:t>
                      </a:r>
                    </a:p>
                  </a:txBody>
                  <a:tcPr marL="9525" marR="9525" marT="9525" marB="0" anchor="b">
                    <a:lnL>
                      <a:noFill/>
                    </a:lnL>
                    <a:lnR>
                      <a:noFill/>
                    </a:lnR>
                    <a:lnT>
                      <a:noFill/>
                    </a:lnT>
                    <a:lnB>
                      <a:noFill/>
                    </a:lnB>
                    <a:solidFill>
                      <a:srgbClr val="C6E0B4"/>
                    </a:solidFill>
                  </a:tcPr>
                </a:tc>
                <a:tc>
                  <a:txBody>
                    <a:bodyPr/>
                    <a:lstStyle/>
                    <a:p>
                      <a:pPr algn="r" fontAlgn="b"/>
                      <a:r>
                        <a:rPr lang="en-US" sz="1100" b="0" i="0" u="none" strike="noStrike">
                          <a:solidFill>
                            <a:srgbClr val="000000"/>
                          </a:solidFill>
                          <a:effectLst/>
                          <a:latin typeface="Calibri" panose="020F0502020204030204" pitchFamily="34" charset="0"/>
                        </a:rPr>
                        <a:t>331</a:t>
                      </a:r>
                    </a:p>
                  </a:txBody>
                  <a:tcPr marL="9525" marR="9525" marT="9525" marB="0" anchor="b">
                    <a:lnL>
                      <a:noFill/>
                    </a:lnL>
                    <a:lnR>
                      <a:noFill/>
                    </a:lnR>
                    <a:lnT>
                      <a:noFill/>
                    </a:lnT>
                    <a:lnB>
                      <a:noFill/>
                    </a:lnB>
                    <a:solidFill>
                      <a:srgbClr val="C6E0B4"/>
                    </a:solidFill>
                  </a:tcPr>
                </a:tc>
                <a:tc>
                  <a:txBody>
                    <a:bodyPr/>
                    <a:lstStyle/>
                    <a:p>
                      <a:pPr algn="r" fontAlgn="b"/>
                      <a:r>
                        <a:rPr lang="en-US" sz="1100" b="0" i="0" u="none" strike="noStrike">
                          <a:solidFill>
                            <a:srgbClr val="000000"/>
                          </a:solidFill>
                          <a:effectLst/>
                          <a:latin typeface="Calibri" panose="020F0502020204030204" pitchFamily="34" charset="0"/>
                        </a:rPr>
                        <a:t>2011</a:t>
                      </a:r>
                    </a:p>
                  </a:txBody>
                  <a:tcPr marL="9525" marR="9525" marT="9525" marB="0" anchor="b">
                    <a:lnL>
                      <a:noFill/>
                    </a:lnL>
                    <a:lnR>
                      <a:noFill/>
                    </a:lnR>
                    <a:lnT>
                      <a:noFill/>
                    </a:lnT>
                    <a:lnB>
                      <a:noFill/>
                    </a:lnB>
                  </a:tcPr>
                </a:tc>
              </a:tr>
              <a:tr h="190500">
                <a:tc>
                  <a:txBody>
                    <a:bodyPr/>
                    <a:lstStyle/>
                    <a:p>
                      <a:pPr algn="l" fontAlgn="b"/>
                      <a:r>
                        <a:rPr lang="en-US" sz="1100" b="0" i="0" u="none" strike="noStrike">
                          <a:solidFill>
                            <a:srgbClr val="000000"/>
                          </a:solidFill>
                          <a:effectLst/>
                          <a:latin typeface="Calibri" panose="020F0502020204030204" pitchFamily="34" charset="0"/>
                        </a:rPr>
                        <a:t>2019-20</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361</a:t>
                      </a:r>
                    </a:p>
                  </a:txBody>
                  <a:tcPr marL="9525" marR="9525" marT="9525" marB="0" anchor="b">
                    <a:lnL>
                      <a:noFill/>
                    </a:lnL>
                    <a:lnR>
                      <a:noFill/>
                    </a:lnR>
                    <a:lnT>
                      <a:noFill/>
                    </a:lnT>
                    <a:lnB>
                      <a:noFill/>
                    </a:lnB>
                    <a:solidFill>
                      <a:srgbClr val="FFD966"/>
                    </a:solidFill>
                  </a:tcPr>
                </a:tc>
                <a:tc>
                  <a:txBody>
                    <a:bodyPr/>
                    <a:lstStyle/>
                    <a:p>
                      <a:pPr algn="r" fontAlgn="b"/>
                      <a:r>
                        <a:rPr lang="en-US" sz="1100" b="0" i="0" u="none" strike="noStrike">
                          <a:solidFill>
                            <a:srgbClr val="000000"/>
                          </a:solidFill>
                          <a:effectLst/>
                          <a:latin typeface="Calibri" panose="020F0502020204030204" pitchFamily="34" charset="0"/>
                        </a:rPr>
                        <a:t>351</a:t>
                      </a:r>
                    </a:p>
                  </a:txBody>
                  <a:tcPr marL="9525" marR="9525" marT="9525" marB="0" anchor="b">
                    <a:lnL>
                      <a:noFill/>
                    </a:lnL>
                    <a:lnR>
                      <a:noFill/>
                    </a:lnR>
                    <a:lnT>
                      <a:noFill/>
                    </a:lnT>
                    <a:lnB>
                      <a:noFill/>
                    </a:lnB>
                    <a:solidFill>
                      <a:srgbClr val="FFD966"/>
                    </a:solidFill>
                  </a:tcPr>
                </a:tc>
                <a:tc>
                  <a:txBody>
                    <a:bodyPr/>
                    <a:lstStyle/>
                    <a:p>
                      <a:pPr algn="r" fontAlgn="b"/>
                      <a:r>
                        <a:rPr lang="en-US" sz="1100" b="0" i="0" u="none" strike="noStrike">
                          <a:solidFill>
                            <a:srgbClr val="000000"/>
                          </a:solidFill>
                          <a:effectLst/>
                          <a:latin typeface="Calibri" panose="020F0502020204030204" pitchFamily="34" charset="0"/>
                        </a:rPr>
                        <a:t>344</a:t>
                      </a:r>
                    </a:p>
                  </a:txBody>
                  <a:tcPr marL="9525" marR="9525" marT="9525" marB="0" anchor="b">
                    <a:lnL>
                      <a:noFill/>
                    </a:lnL>
                    <a:lnR>
                      <a:noFill/>
                    </a:lnR>
                    <a:lnT>
                      <a:noFill/>
                    </a:lnT>
                    <a:lnB>
                      <a:noFill/>
                    </a:lnB>
                    <a:solidFill>
                      <a:srgbClr val="FFD966"/>
                    </a:solidFill>
                  </a:tcPr>
                </a:tc>
                <a:tc>
                  <a:txBody>
                    <a:bodyPr/>
                    <a:lstStyle/>
                    <a:p>
                      <a:pPr algn="r" fontAlgn="b"/>
                      <a:r>
                        <a:rPr lang="en-US" sz="1100" b="0" i="0" u="none" strike="noStrike">
                          <a:solidFill>
                            <a:srgbClr val="000000"/>
                          </a:solidFill>
                          <a:effectLst/>
                          <a:latin typeface="Calibri" panose="020F0502020204030204" pitchFamily="34" charset="0"/>
                        </a:rPr>
                        <a:t>348</a:t>
                      </a:r>
                    </a:p>
                  </a:txBody>
                  <a:tcPr marL="9525" marR="9525" marT="9525" marB="0" anchor="b">
                    <a:lnL>
                      <a:noFill/>
                    </a:lnL>
                    <a:lnR>
                      <a:noFill/>
                    </a:lnR>
                    <a:lnT>
                      <a:noFill/>
                    </a:lnT>
                    <a:lnB>
                      <a:noFill/>
                    </a:lnB>
                    <a:solidFill>
                      <a:srgbClr val="C6E0B4"/>
                    </a:solidFill>
                  </a:tcPr>
                </a:tc>
                <a:tc>
                  <a:txBody>
                    <a:bodyPr/>
                    <a:lstStyle/>
                    <a:p>
                      <a:pPr algn="r" fontAlgn="b"/>
                      <a:r>
                        <a:rPr lang="en-US" sz="1100" b="0" i="0" u="none" strike="noStrike">
                          <a:solidFill>
                            <a:srgbClr val="000000"/>
                          </a:solidFill>
                          <a:effectLst/>
                          <a:latin typeface="Calibri" panose="020F0502020204030204" pitchFamily="34" charset="0"/>
                        </a:rPr>
                        <a:t>352</a:t>
                      </a:r>
                    </a:p>
                  </a:txBody>
                  <a:tcPr marL="9525" marR="9525" marT="9525" marB="0" anchor="b">
                    <a:lnL>
                      <a:noFill/>
                    </a:lnL>
                    <a:lnR>
                      <a:noFill/>
                    </a:lnR>
                    <a:lnT>
                      <a:noFill/>
                    </a:lnT>
                    <a:lnB>
                      <a:noFill/>
                    </a:lnB>
                    <a:solidFill>
                      <a:srgbClr val="C6E0B4"/>
                    </a:solidFill>
                  </a:tcPr>
                </a:tc>
                <a:tc>
                  <a:txBody>
                    <a:bodyPr/>
                    <a:lstStyle/>
                    <a:p>
                      <a:pPr algn="r" fontAlgn="b"/>
                      <a:r>
                        <a:rPr lang="en-US" sz="1100" b="0" i="0" u="none" strike="noStrike">
                          <a:solidFill>
                            <a:srgbClr val="000000"/>
                          </a:solidFill>
                          <a:effectLst/>
                          <a:latin typeface="Calibri" panose="020F0502020204030204" pitchFamily="34" charset="0"/>
                        </a:rPr>
                        <a:t>333</a:t>
                      </a:r>
                    </a:p>
                  </a:txBody>
                  <a:tcPr marL="9525" marR="9525" marT="9525" marB="0" anchor="b">
                    <a:lnL>
                      <a:noFill/>
                    </a:lnL>
                    <a:lnR>
                      <a:noFill/>
                    </a:lnR>
                    <a:lnT>
                      <a:noFill/>
                    </a:lnT>
                    <a:lnB>
                      <a:noFill/>
                    </a:lnB>
                    <a:solidFill>
                      <a:srgbClr val="C6E0B4"/>
                    </a:solidFill>
                  </a:tcPr>
                </a:tc>
                <a:tc>
                  <a:txBody>
                    <a:bodyPr/>
                    <a:lstStyle/>
                    <a:p>
                      <a:pPr algn="r" fontAlgn="b"/>
                      <a:r>
                        <a:rPr lang="en-US" sz="1100" b="0" i="0" u="none" strike="noStrike">
                          <a:solidFill>
                            <a:srgbClr val="000000"/>
                          </a:solidFill>
                          <a:effectLst/>
                          <a:latin typeface="Calibri" panose="020F0502020204030204" pitchFamily="34" charset="0"/>
                        </a:rPr>
                        <a:t>2089</a:t>
                      </a:r>
                    </a:p>
                  </a:txBody>
                  <a:tcPr marL="9525" marR="9525" marT="9525" marB="0" anchor="b">
                    <a:lnL>
                      <a:noFill/>
                    </a:lnL>
                    <a:lnR>
                      <a:noFill/>
                    </a:lnR>
                    <a:lnT>
                      <a:noFill/>
                    </a:lnT>
                    <a:lnB>
                      <a:noFill/>
                    </a:lnB>
                  </a:tcPr>
                </a:tc>
              </a:tr>
              <a:tr h="190500">
                <a:tc>
                  <a:txBody>
                    <a:bodyPr/>
                    <a:lstStyle/>
                    <a:p>
                      <a:pPr algn="l" fontAlgn="b"/>
                      <a:r>
                        <a:rPr lang="en-US" sz="1100" b="0" i="0" u="none" strike="noStrike">
                          <a:solidFill>
                            <a:srgbClr val="000000"/>
                          </a:solidFill>
                          <a:effectLst/>
                          <a:latin typeface="Calibri" panose="020F0502020204030204" pitchFamily="34" charset="0"/>
                        </a:rPr>
                        <a:t>2020-21</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381</a:t>
                      </a:r>
                    </a:p>
                  </a:txBody>
                  <a:tcPr marL="9525" marR="9525" marT="9525" marB="0" anchor="b">
                    <a:lnL>
                      <a:noFill/>
                    </a:lnL>
                    <a:lnR>
                      <a:noFill/>
                    </a:lnR>
                    <a:lnT>
                      <a:noFill/>
                    </a:lnT>
                    <a:lnB>
                      <a:noFill/>
                    </a:lnB>
                    <a:solidFill>
                      <a:srgbClr val="FFD966"/>
                    </a:solidFill>
                  </a:tcPr>
                </a:tc>
                <a:tc>
                  <a:txBody>
                    <a:bodyPr/>
                    <a:lstStyle/>
                    <a:p>
                      <a:pPr algn="r" fontAlgn="b"/>
                      <a:r>
                        <a:rPr lang="en-US" sz="1100" b="0" i="0" u="none" strike="noStrike">
                          <a:solidFill>
                            <a:srgbClr val="000000"/>
                          </a:solidFill>
                          <a:effectLst/>
                          <a:latin typeface="Calibri" panose="020F0502020204030204" pitchFamily="34" charset="0"/>
                        </a:rPr>
                        <a:t>374</a:t>
                      </a:r>
                    </a:p>
                  </a:txBody>
                  <a:tcPr marL="9525" marR="9525" marT="9525" marB="0" anchor="b">
                    <a:lnL>
                      <a:noFill/>
                    </a:lnL>
                    <a:lnR>
                      <a:noFill/>
                    </a:lnR>
                    <a:lnT>
                      <a:noFill/>
                    </a:lnT>
                    <a:lnB>
                      <a:noFill/>
                    </a:lnB>
                    <a:solidFill>
                      <a:srgbClr val="FFD966"/>
                    </a:solidFill>
                  </a:tcPr>
                </a:tc>
                <a:tc>
                  <a:txBody>
                    <a:bodyPr/>
                    <a:lstStyle/>
                    <a:p>
                      <a:pPr algn="r" fontAlgn="b"/>
                      <a:r>
                        <a:rPr lang="en-US" sz="1100" b="0" i="0" u="none" strike="noStrike">
                          <a:solidFill>
                            <a:srgbClr val="000000"/>
                          </a:solidFill>
                          <a:effectLst/>
                          <a:latin typeface="Calibri" panose="020F0502020204030204" pitchFamily="34" charset="0"/>
                        </a:rPr>
                        <a:t>363</a:t>
                      </a:r>
                    </a:p>
                  </a:txBody>
                  <a:tcPr marL="9525" marR="9525" marT="9525" marB="0" anchor="b">
                    <a:lnL>
                      <a:noFill/>
                    </a:lnL>
                    <a:lnR>
                      <a:noFill/>
                    </a:lnR>
                    <a:lnT>
                      <a:noFill/>
                    </a:lnT>
                    <a:lnB>
                      <a:noFill/>
                    </a:lnB>
                    <a:solidFill>
                      <a:srgbClr val="FFD966"/>
                    </a:solidFill>
                  </a:tcPr>
                </a:tc>
                <a:tc>
                  <a:txBody>
                    <a:bodyPr/>
                    <a:lstStyle/>
                    <a:p>
                      <a:pPr algn="r" fontAlgn="b"/>
                      <a:r>
                        <a:rPr lang="en-US" sz="1100" b="0" i="0" u="none" strike="noStrike">
                          <a:solidFill>
                            <a:srgbClr val="000000"/>
                          </a:solidFill>
                          <a:effectLst/>
                          <a:latin typeface="Calibri" panose="020F0502020204030204" pitchFamily="34" charset="0"/>
                        </a:rPr>
                        <a:t>353</a:t>
                      </a:r>
                    </a:p>
                  </a:txBody>
                  <a:tcPr marL="9525" marR="9525" marT="9525" marB="0" anchor="b">
                    <a:lnL>
                      <a:noFill/>
                    </a:lnL>
                    <a:lnR>
                      <a:noFill/>
                    </a:lnR>
                    <a:lnT>
                      <a:noFill/>
                    </a:lnT>
                    <a:lnB>
                      <a:noFill/>
                    </a:lnB>
                    <a:solidFill>
                      <a:srgbClr val="FFD966"/>
                    </a:solidFill>
                  </a:tcPr>
                </a:tc>
                <a:tc>
                  <a:txBody>
                    <a:bodyPr/>
                    <a:lstStyle/>
                    <a:p>
                      <a:pPr algn="r" fontAlgn="b"/>
                      <a:r>
                        <a:rPr lang="en-US" sz="1100" b="0" i="0" u="none" strike="noStrike">
                          <a:solidFill>
                            <a:srgbClr val="000000"/>
                          </a:solidFill>
                          <a:effectLst/>
                          <a:latin typeface="Calibri" panose="020F0502020204030204" pitchFamily="34" charset="0"/>
                        </a:rPr>
                        <a:t>359</a:t>
                      </a:r>
                    </a:p>
                  </a:txBody>
                  <a:tcPr marL="9525" marR="9525" marT="9525" marB="0" anchor="b">
                    <a:lnL>
                      <a:noFill/>
                    </a:lnL>
                    <a:lnR>
                      <a:noFill/>
                    </a:lnR>
                    <a:lnT>
                      <a:noFill/>
                    </a:lnT>
                    <a:lnB>
                      <a:noFill/>
                    </a:lnB>
                    <a:solidFill>
                      <a:srgbClr val="C6E0B4"/>
                    </a:solidFill>
                  </a:tcPr>
                </a:tc>
                <a:tc>
                  <a:txBody>
                    <a:bodyPr/>
                    <a:lstStyle/>
                    <a:p>
                      <a:pPr algn="r" fontAlgn="b"/>
                      <a:r>
                        <a:rPr lang="en-US" sz="1100" b="0" i="0" u="none" strike="noStrike">
                          <a:solidFill>
                            <a:srgbClr val="000000"/>
                          </a:solidFill>
                          <a:effectLst/>
                          <a:latin typeface="Calibri" panose="020F0502020204030204" pitchFamily="34" charset="0"/>
                        </a:rPr>
                        <a:t>355</a:t>
                      </a:r>
                    </a:p>
                  </a:txBody>
                  <a:tcPr marL="9525" marR="9525" marT="9525" marB="0" anchor="b">
                    <a:lnL>
                      <a:noFill/>
                    </a:lnL>
                    <a:lnR>
                      <a:noFill/>
                    </a:lnR>
                    <a:lnT>
                      <a:noFill/>
                    </a:lnT>
                    <a:lnB>
                      <a:noFill/>
                    </a:lnB>
                    <a:solidFill>
                      <a:srgbClr val="C6E0B4"/>
                    </a:solidFill>
                  </a:tcPr>
                </a:tc>
                <a:tc>
                  <a:txBody>
                    <a:bodyPr/>
                    <a:lstStyle/>
                    <a:p>
                      <a:pPr algn="r" fontAlgn="b"/>
                      <a:r>
                        <a:rPr lang="en-US" sz="1100" b="0" i="0" u="none" strike="noStrike">
                          <a:solidFill>
                            <a:srgbClr val="000000"/>
                          </a:solidFill>
                          <a:effectLst/>
                          <a:latin typeface="Calibri" panose="020F0502020204030204" pitchFamily="34" charset="0"/>
                        </a:rPr>
                        <a:t>2185</a:t>
                      </a:r>
                    </a:p>
                  </a:txBody>
                  <a:tcPr marL="9525" marR="9525" marT="9525" marB="0" anchor="b">
                    <a:lnL>
                      <a:noFill/>
                    </a:lnL>
                    <a:lnR>
                      <a:noFill/>
                    </a:lnR>
                    <a:lnT>
                      <a:noFill/>
                    </a:lnT>
                    <a:lnB>
                      <a:noFill/>
                    </a:lnB>
                  </a:tcPr>
                </a:tc>
              </a:tr>
              <a:tr h="190500">
                <a:tc>
                  <a:txBody>
                    <a:bodyPr/>
                    <a:lstStyle/>
                    <a:p>
                      <a:pPr algn="l" fontAlgn="b"/>
                      <a:r>
                        <a:rPr lang="en-US" sz="1100" b="0" i="0" u="none" strike="noStrike">
                          <a:solidFill>
                            <a:srgbClr val="000000"/>
                          </a:solidFill>
                          <a:effectLst/>
                          <a:latin typeface="Calibri" panose="020F0502020204030204" pitchFamily="34" charset="0"/>
                        </a:rPr>
                        <a:t>2021-22</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399</a:t>
                      </a:r>
                    </a:p>
                  </a:txBody>
                  <a:tcPr marL="9525" marR="9525" marT="9525" marB="0" anchor="b">
                    <a:lnL>
                      <a:noFill/>
                    </a:lnL>
                    <a:lnR>
                      <a:noFill/>
                    </a:lnR>
                    <a:lnT>
                      <a:noFill/>
                    </a:lnT>
                    <a:lnB>
                      <a:noFill/>
                    </a:lnB>
                    <a:solidFill>
                      <a:srgbClr val="B4C6E7"/>
                    </a:solidFill>
                  </a:tcPr>
                </a:tc>
                <a:tc>
                  <a:txBody>
                    <a:bodyPr/>
                    <a:lstStyle/>
                    <a:p>
                      <a:pPr algn="r" fontAlgn="b"/>
                      <a:r>
                        <a:rPr lang="en-US" sz="1100" b="0" i="0" u="none" strike="noStrike">
                          <a:solidFill>
                            <a:srgbClr val="000000"/>
                          </a:solidFill>
                          <a:effectLst/>
                          <a:latin typeface="Calibri" panose="020F0502020204030204" pitchFamily="34" charset="0"/>
                        </a:rPr>
                        <a:t>395</a:t>
                      </a:r>
                    </a:p>
                  </a:txBody>
                  <a:tcPr marL="9525" marR="9525" marT="9525" marB="0" anchor="b">
                    <a:lnL>
                      <a:noFill/>
                    </a:lnL>
                    <a:lnR>
                      <a:noFill/>
                    </a:lnR>
                    <a:lnT>
                      <a:noFill/>
                    </a:lnT>
                    <a:lnB>
                      <a:noFill/>
                    </a:lnB>
                    <a:solidFill>
                      <a:srgbClr val="FFD966"/>
                    </a:solidFill>
                  </a:tcPr>
                </a:tc>
                <a:tc>
                  <a:txBody>
                    <a:bodyPr/>
                    <a:lstStyle/>
                    <a:p>
                      <a:pPr algn="r" fontAlgn="b"/>
                      <a:r>
                        <a:rPr lang="en-US" sz="1100" b="0" i="0" u="none" strike="noStrike">
                          <a:solidFill>
                            <a:srgbClr val="000000"/>
                          </a:solidFill>
                          <a:effectLst/>
                          <a:latin typeface="Calibri" panose="020F0502020204030204" pitchFamily="34" charset="0"/>
                        </a:rPr>
                        <a:t>387</a:t>
                      </a:r>
                    </a:p>
                  </a:txBody>
                  <a:tcPr marL="9525" marR="9525" marT="9525" marB="0" anchor="b">
                    <a:lnL>
                      <a:noFill/>
                    </a:lnL>
                    <a:lnR>
                      <a:noFill/>
                    </a:lnR>
                    <a:lnT>
                      <a:noFill/>
                    </a:lnT>
                    <a:lnB>
                      <a:noFill/>
                    </a:lnB>
                    <a:solidFill>
                      <a:srgbClr val="FFD966"/>
                    </a:solidFill>
                  </a:tcPr>
                </a:tc>
                <a:tc>
                  <a:txBody>
                    <a:bodyPr/>
                    <a:lstStyle/>
                    <a:p>
                      <a:pPr algn="r" fontAlgn="b"/>
                      <a:r>
                        <a:rPr lang="en-US" sz="1100" b="0" i="0" u="none" strike="noStrike">
                          <a:solidFill>
                            <a:srgbClr val="000000"/>
                          </a:solidFill>
                          <a:effectLst/>
                          <a:latin typeface="Calibri" panose="020F0502020204030204" pitchFamily="34" charset="0"/>
                        </a:rPr>
                        <a:t>372</a:t>
                      </a:r>
                    </a:p>
                  </a:txBody>
                  <a:tcPr marL="9525" marR="9525" marT="9525" marB="0" anchor="b">
                    <a:lnL>
                      <a:noFill/>
                    </a:lnL>
                    <a:lnR>
                      <a:noFill/>
                    </a:lnR>
                    <a:lnT>
                      <a:noFill/>
                    </a:lnT>
                    <a:lnB>
                      <a:noFill/>
                    </a:lnB>
                    <a:solidFill>
                      <a:srgbClr val="FFD966"/>
                    </a:solidFill>
                  </a:tcPr>
                </a:tc>
                <a:tc>
                  <a:txBody>
                    <a:bodyPr/>
                    <a:lstStyle/>
                    <a:p>
                      <a:pPr algn="r" fontAlgn="b"/>
                      <a:r>
                        <a:rPr lang="en-US" sz="1100" b="0" i="0" u="none" strike="noStrike">
                          <a:solidFill>
                            <a:srgbClr val="000000"/>
                          </a:solidFill>
                          <a:effectLst/>
                          <a:latin typeface="Calibri" panose="020F0502020204030204" pitchFamily="34" charset="0"/>
                        </a:rPr>
                        <a:t>364</a:t>
                      </a:r>
                    </a:p>
                  </a:txBody>
                  <a:tcPr marL="9525" marR="9525" marT="9525" marB="0" anchor="b">
                    <a:lnL>
                      <a:noFill/>
                    </a:lnL>
                    <a:lnR>
                      <a:noFill/>
                    </a:lnR>
                    <a:lnT>
                      <a:noFill/>
                    </a:lnT>
                    <a:lnB>
                      <a:noFill/>
                    </a:lnB>
                    <a:solidFill>
                      <a:srgbClr val="FFD966"/>
                    </a:solidFill>
                  </a:tcPr>
                </a:tc>
                <a:tc>
                  <a:txBody>
                    <a:bodyPr/>
                    <a:lstStyle/>
                    <a:p>
                      <a:pPr algn="r" fontAlgn="b"/>
                      <a:r>
                        <a:rPr lang="en-US" sz="1100" b="0" i="0" u="none" strike="noStrike">
                          <a:solidFill>
                            <a:srgbClr val="000000"/>
                          </a:solidFill>
                          <a:effectLst/>
                          <a:latin typeface="Calibri" panose="020F0502020204030204" pitchFamily="34" charset="0"/>
                        </a:rPr>
                        <a:t>362</a:t>
                      </a:r>
                    </a:p>
                  </a:txBody>
                  <a:tcPr marL="9525" marR="9525" marT="9525" marB="0" anchor="b">
                    <a:lnL>
                      <a:noFill/>
                    </a:lnL>
                    <a:lnR>
                      <a:noFill/>
                    </a:lnR>
                    <a:lnT>
                      <a:noFill/>
                    </a:lnT>
                    <a:lnB>
                      <a:noFill/>
                    </a:lnB>
                    <a:solidFill>
                      <a:srgbClr val="C6E0B4"/>
                    </a:solidFill>
                  </a:tcPr>
                </a:tc>
                <a:tc>
                  <a:txBody>
                    <a:bodyPr/>
                    <a:lstStyle/>
                    <a:p>
                      <a:pPr algn="r" fontAlgn="b"/>
                      <a:r>
                        <a:rPr lang="en-US" sz="1100" b="0" i="0" u="none" strike="noStrike">
                          <a:solidFill>
                            <a:srgbClr val="000000"/>
                          </a:solidFill>
                          <a:effectLst/>
                          <a:latin typeface="Calibri" panose="020F0502020204030204" pitchFamily="34" charset="0"/>
                        </a:rPr>
                        <a:t>2279</a:t>
                      </a:r>
                    </a:p>
                  </a:txBody>
                  <a:tcPr marL="9525" marR="9525" marT="9525" marB="0" anchor="b">
                    <a:lnL>
                      <a:noFill/>
                    </a:lnL>
                    <a:lnR>
                      <a:noFill/>
                    </a:lnR>
                    <a:lnT>
                      <a:noFill/>
                    </a:lnT>
                    <a:lnB>
                      <a:noFill/>
                    </a:lnB>
                  </a:tcPr>
                </a:tc>
              </a:tr>
              <a:tr h="190500">
                <a:tc>
                  <a:txBody>
                    <a:bodyPr/>
                    <a:lstStyle/>
                    <a:p>
                      <a:pPr algn="l" fontAlgn="b"/>
                      <a:r>
                        <a:rPr lang="en-US" sz="1100" b="0" i="0" u="none" strike="noStrike">
                          <a:solidFill>
                            <a:srgbClr val="000000"/>
                          </a:solidFill>
                          <a:effectLst/>
                          <a:latin typeface="Calibri" panose="020F0502020204030204" pitchFamily="34" charset="0"/>
                        </a:rPr>
                        <a:t>2022-23</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413</a:t>
                      </a:r>
                    </a:p>
                  </a:txBody>
                  <a:tcPr marL="9525" marR="9525" marT="9525" marB="0" anchor="b">
                    <a:lnL>
                      <a:noFill/>
                    </a:lnL>
                    <a:lnR>
                      <a:noFill/>
                    </a:lnR>
                    <a:lnT>
                      <a:noFill/>
                    </a:lnT>
                    <a:lnB>
                      <a:noFill/>
                    </a:lnB>
                    <a:solidFill>
                      <a:srgbClr val="B4C6E7"/>
                    </a:solidFill>
                  </a:tcPr>
                </a:tc>
                <a:tc>
                  <a:txBody>
                    <a:bodyPr/>
                    <a:lstStyle/>
                    <a:p>
                      <a:pPr algn="r" fontAlgn="b"/>
                      <a:r>
                        <a:rPr lang="en-US" sz="1100" b="0" i="0" u="none" strike="noStrike">
                          <a:solidFill>
                            <a:srgbClr val="000000"/>
                          </a:solidFill>
                          <a:effectLst/>
                          <a:latin typeface="Calibri" panose="020F0502020204030204" pitchFamily="34" charset="0"/>
                        </a:rPr>
                        <a:t>413</a:t>
                      </a:r>
                    </a:p>
                  </a:txBody>
                  <a:tcPr marL="9525" marR="9525" marT="9525" marB="0" anchor="b">
                    <a:lnL>
                      <a:noFill/>
                    </a:lnL>
                    <a:lnR>
                      <a:noFill/>
                    </a:lnR>
                    <a:lnT>
                      <a:noFill/>
                    </a:lnT>
                    <a:lnB>
                      <a:noFill/>
                    </a:lnB>
                    <a:solidFill>
                      <a:srgbClr val="B4C6E7"/>
                    </a:solidFill>
                  </a:tcPr>
                </a:tc>
                <a:tc>
                  <a:txBody>
                    <a:bodyPr/>
                    <a:lstStyle/>
                    <a:p>
                      <a:pPr algn="r" fontAlgn="b"/>
                      <a:r>
                        <a:rPr lang="en-US" sz="1100" b="0" i="0" u="none" strike="noStrike">
                          <a:solidFill>
                            <a:srgbClr val="000000"/>
                          </a:solidFill>
                          <a:effectLst/>
                          <a:latin typeface="Calibri" panose="020F0502020204030204" pitchFamily="34" charset="0"/>
                        </a:rPr>
                        <a:t>409</a:t>
                      </a:r>
                    </a:p>
                  </a:txBody>
                  <a:tcPr marL="9525" marR="9525" marT="9525" marB="0" anchor="b">
                    <a:lnL>
                      <a:noFill/>
                    </a:lnL>
                    <a:lnR>
                      <a:noFill/>
                    </a:lnR>
                    <a:lnT>
                      <a:noFill/>
                    </a:lnT>
                    <a:lnB>
                      <a:noFill/>
                    </a:lnB>
                    <a:solidFill>
                      <a:srgbClr val="FFD966"/>
                    </a:solidFill>
                  </a:tcPr>
                </a:tc>
                <a:tc>
                  <a:txBody>
                    <a:bodyPr/>
                    <a:lstStyle/>
                    <a:p>
                      <a:pPr algn="r" fontAlgn="b"/>
                      <a:r>
                        <a:rPr lang="en-US" sz="1100" b="0" i="0" u="none" strike="noStrike">
                          <a:solidFill>
                            <a:srgbClr val="000000"/>
                          </a:solidFill>
                          <a:effectLst/>
                          <a:latin typeface="Calibri" panose="020F0502020204030204" pitchFamily="34" charset="0"/>
                        </a:rPr>
                        <a:t>397</a:t>
                      </a:r>
                    </a:p>
                  </a:txBody>
                  <a:tcPr marL="9525" marR="9525" marT="9525" marB="0" anchor="b">
                    <a:lnL>
                      <a:noFill/>
                    </a:lnL>
                    <a:lnR>
                      <a:noFill/>
                    </a:lnR>
                    <a:lnT>
                      <a:noFill/>
                    </a:lnT>
                    <a:lnB>
                      <a:noFill/>
                    </a:lnB>
                    <a:solidFill>
                      <a:srgbClr val="FFD966"/>
                    </a:solidFill>
                  </a:tcPr>
                </a:tc>
                <a:tc>
                  <a:txBody>
                    <a:bodyPr/>
                    <a:lstStyle/>
                    <a:p>
                      <a:pPr algn="r" fontAlgn="b"/>
                      <a:r>
                        <a:rPr lang="en-US" sz="1100" b="0" i="0" u="none" strike="noStrike">
                          <a:solidFill>
                            <a:srgbClr val="000000"/>
                          </a:solidFill>
                          <a:effectLst/>
                          <a:latin typeface="Calibri" panose="020F0502020204030204" pitchFamily="34" charset="0"/>
                        </a:rPr>
                        <a:t>383</a:t>
                      </a:r>
                    </a:p>
                  </a:txBody>
                  <a:tcPr marL="9525" marR="9525" marT="9525" marB="0" anchor="b">
                    <a:lnL>
                      <a:noFill/>
                    </a:lnL>
                    <a:lnR>
                      <a:noFill/>
                    </a:lnR>
                    <a:lnT>
                      <a:noFill/>
                    </a:lnT>
                    <a:lnB>
                      <a:noFill/>
                    </a:lnB>
                    <a:solidFill>
                      <a:srgbClr val="FFD966"/>
                    </a:solidFill>
                  </a:tcPr>
                </a:tc>
                <a:tc>
                  <a:txBody>
                    <a:bodyPr/>
                    <a:lstStyle/>
                    <a:p>
                      <a:pPr algn="r" fontAlgn="b"/>
                      <a:r>
                        <a:rPr lang="en-US" sz="1100" b="0" i="0" u="none" strike="noStrike">
                          <a:solidFill>
                            <a:srgbClr val="000000"/>
                          </a:solidFill>
                          <a:effectLst/>
                          <a:latin typeface="Calibri" panose="020F0502020204030204" pitchFamily="34" charset="0"/>
                        </a:rPr>
                        <a:t>367</a:t>
                      </a:r>
                    </a:p>
                  </a:txBody>
                  <a:tcPr marL="9525" marR="9525" marT="9525" marB="0" anchor="b">
                    <a:lnL>
                      <a:noFill/>
                    </a:lnL>
                    <a:lnR>
                      <a:noFill/>
                    </a:lnR>
                    <a:lnT>
                      <a:noFill/>
                    </a:lnT>
                    <a:lnB>
                      <a:noFill/>
                    </a:lnB>
                    <a:solidFill>
                      <a:srgbClr val="FFD966"/>
                    </a:solidFill>
                  </a:tcPr>
                </a:tc>
                <a:tc>
                  <a:txBody>
                    <a:bodyPr/>
                    <a:lstStyle/>
                    <a:p>
                      <a:pPr algn="r" fontAlgn="b"/>
                      <a:r>
                        <a:rPr lang="en-US" sz="1100" b="0" i="0" u="none" strike="noStrike">
                          <a:solidFill>
                            <a:srgbClr val="000000"/>
                          </a:solidFill>
                          <a:effectLst/>
                          <a:latin typeface="Calibri" panose="020F0502020204030204" pitchFamily="34" charset="0"/>
                        </a:rPr>
                        <a:t>2382</a:t>
                      </a:r>
                    </a:p>
                  </a:txBody>
                  <a:tcPr marL="9525" marR="9525" marT="9525" marB="0" anchor="b">
                    <a:lnL>
                      <a:noFill/>
                    </a:lnL>
                    <a:lnR>
                      <a:noFill/>
                    </a:lnR>
                    <a:lnT>
                      <a:noFill/>
                    </a:lnT>
                    <a:lnB>
                      <a:noFill/>
                    </a:lnB>
                  </a:tcPr>
                </a:tc>
              </a:tr>
              <a:tr h="190500">
                <a:tc>
                  <a:txBody>
                    <a:bodyPr/>
                    <a:lstStyle/>
                    <a:p>
                      <a:pPr algn="l" fontAlgn="b"/>
                      <a:r>
                        <a:rPr lang="en-US" sz="1100" b="0" i="0" u="none" strike="noStrike">
                          <a:solidFill>
                            <a:srgbClr val="000000"/>
                          </a:solidFill>
                          <a:effectLst/>
                          <a:latin typeface="Calibri" panose="020F0502020204030204" pitchFamily="34" charset="0"/>
                        </a:rPr>
                        <a:t>2023-24</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427</a:t>
                      </a:r>
                    </a:p>
                  </a:txBody>
                  <a:tcPr marL="9525" marR="9525" marT="9525" marB="0" anchor="b">
                    <a:lnL>
                      <a:noFill/>
                    </a:lnL>
                    <a:lnR>
                      <a:noFill/>
                    </a:lnR>
                    <a:lnT>
                      <a:noFill/>
                    </a:lnT>
                    <a:lnB>
                      <a:noFill/>
                    </a:lnB>
                    <a:solidFill>
                      <a:srgbClr val="B4C6E7"/>
                    </a:solidFill>
                  </a:tcPr>
                </a:tc>
                <a:tc>
                  <a:txBody>
                    <a:bodyPr/>
                    <a:lstStyle/>
                    <a:p>
                      <a:pPr algn="r" fontAlgn="b"/>
                      <a:r>
                        <a:rPr lang="en-US" sz="1100" b="0" i="0" u="none" strike="noStrike">
                          <a:solidFill>
                            <a:srgbClr val="000000"/>
                          </a:solidFill>
                          <a:effectLst/>
                          <a:latin typeface="Calibri" panose="020F0502020204030204" pitchFamily="34" charset="0"/>
                        </a:rPr>
                        <a:t>428</a:t>
                      </a:r>
                    </a:p>
                  </a:txBody>
                  <a:tcPr marL="9525" marR="9525" marT="9525" marB="0" anchor="b">
                    <a:lnL>
                      <a:noFill/>
                    </a:lnL>
                    <a:lnR>
                      <a:noFill/>
                    </a:lnR>
                    <a:lnT>
                      <a:noFill/>
                    </a:lnT>
                    <a:lnB>
                      <a:noFill/>
                    </a:lnB>
                    <a:solidFill>
                      <a:srgbClr val="B4C6E7"/>
                    </a:solidFill>
                  </a:tcPr>
                </a:tc>
                <a:tc>
                  <a:txBody>
                    <a:bodyPr/>
                    <a:lstStyle/>
                    <a:p>
                      <a:pPr algn="r" fontAlgn="b"/>
                      <a:r>
                        <a:rPr lang="en-US" sz="1100" b="0" i="0" u="none" strike="noStrike">
                          <a:solidFill>
                            <a:srgbClr val="000000"/>
                          </a:solidFill>
                          <a:effectLst/>
                          <a:latin typeface="Calibri" panose="020F0502020204030204" pitchFamily="34" charset="0"/>
                        </a:rPr>
                        <a:t>427</a:t>
                      </a:r>
                    </a:p>
                  </a:txBody>
                  <a:tcPr marL="9525" marR="9525" marT="9525" marB="0" anchor="b">
                    <a:lnL>
                      <a:noFill/>
                    </a:lnL>
                    <a:lnR>
                      <a:noFill/>
                    </a:lnR>
                    <a:lnT>
                      <a:noFill/>
                    </a:lnT>
                    <a:lnB>
                      <a:noFill/>
                    </a:lnB>
                    <a:solidFill>
                      <a:srgbClr val="B4C6E7"/>
                    </a:solidFill>
                  </a:tcPr>
                </a:tc>
                <a:tc>
                  <a:txBody>
                    <a:bodyPr/>
                    <a:lstStyle/>
                    <a:p>
                      <a:pPr algn="r" fontAlgn="b"/>
                      <a:r>
                        <a:rPr lang="en-US" sz="1100" b="0" i="0" u="none" strike="noStrike">
                          <a:solidFill>
                            <a:srgbClr val="000000"/>
                          </a:solidFill>
                          <a:effectLst/>
                          <a:latin typeface="Calibri" panose="020F0502020204030204" pitchFamily="34" charset="0"/>
                        </a:rPr>
                        <a:t>419</a:t>
                      </a:r>
                    </a:p>
                  </a:txBody>
                  <a:tcPr marL="9525" marR="9525" marT="9525" marB="0" anchor="b">
                    <a:lnL>
                      <a:noFill/>
                    </a:lnL>
                    <a:lnR>
                      <a:noFill/>
                    </a:lnR>
                    <a:lnT>
                      <a:noFill/>
                    </a:lnT>
                    <a:lnB>
                      <a:noFill/>
                    </a:lnB>
                    <a:solidFill>
                      <a:srgbClr val="FFD966"/>
                    </a:solidFill>
                  </a:tcPr>
                </a:tc>
                <a:tc>
                  <a:txBody>
                    <a:bodyPr/>
                    <a:lstStyle/>
                    <a:p>
                      <a:pPr algn="r" fontAlgn="b"/>
                      <a:r>
                        <a:rPr lang="en-US" sz="1100" b="0" i="0" u="none" strike="noStrike">
                          <a:solidFill>
                            <a:srgbClr val="000000"/>
                          </a:solidFill>
                          <a:effectLst/>
                          <a:latin typeface="Calibri" panose="020F0502020204030204" pitchFamily="34" charset="0"/>
                        </a:rPr>
                        <a:t>408</a:t>
                      </a:r>
                    </a:p>
                  </a:txBody>
                  <a:tcPr marL="9525" marR="9525" marT="9525" marB="0" anchor="b">
                    <a:lnL>
                      <a:noFill/>
                    </a:lnL>
                    <a:lnR>
                      <a:noFill/>
                    </a:lnR>
                    <a:lnT>
                      <a:noFill/>
                    </a:lnT>
                    <a:lnB>
                      <a:noFill/>
                    </a:lnB>
                    <a:solidFill>
                      <a:srgbClr val="FFD966"/>
                    </a:solidFill>
                  </a:tcPr>
                </a:tc>
                <a:tc>
                  <a:txBody>
                    <a:bodyPr/>
                    <a:lstStyle/>
                    <a:p>
                      <a:pPr algn="r" fontAlgn="b"/>
                      <a:r>
                        <a:rPr lang="en-US" sz="1100" b="0" i="0" u="none" strike="noStrike">
                          <a:solidFill>
                            <a:srgbClr val="000000"/>
                          </a:solidFill>
                          <a:effectLst/>
                          <a:latin typeface="Calibri" panose="020F0502020204030204" pitchFamily="34" charset="0"/>
                        </a:rPr>
                        <a:t>386</a:t>
                      </a:r>
                    </a:p>
                  </a:txBody>
                  <a:tcPr marL="9525" marR="9525" marT="9525" marB="0" anchor="b">
                    <a:lnL>
                      <a:noFill/>
                    </a:lnL>
                    <a:lnR>
                      <a:noFill/>
                    </a:lnR>
                    <a:lnT>
                      <a:noFill/>
                    </a:lnT>
                    <a:lnB>
                      <a:noFill/>
                    </a:lnB>
                    <a:solidFill>
                      <a:srgbClr val="FFD966"/>
                    </a:solidFill>
                  </a:tcPr>
                </a:tc>
                <a:tc>
                  <a:txBody>
                    <a:bodyPr/>
                    <a:lstStyle/>
                    <a:p>
                      <a:pPr algn="r" fontAlgn="b"/>
                      <a:r>
                        <a:rPr lang="en-US" sz="1100" b="0" i="0" u="none" strike="noStrike">
                          <a:solidFill>
                            <a:srgbClr val="000000"/>
                          </a:solidFill>
                          <a:effectLst/>
                          <a:latin typeface="Calibri" panose="020F0502020204030204" pitchFamily="34" charset="0"/>
                        </a:rPr>
                        <a:t>2495</a:t>
                      </a:r>
                    </a:p>
                  </a:txBody>
                  <a:tcPr marL="9525" marR="9525" marT="9525" marB="0" anchor="b">
                    <a:lnL>
                      <a:noFill/>
                    </a:lnL>
                    <a:lnR>
                      <a:noFill/>
                    </a:lnR>
                    <a:lnT>
                      <a:noFill/>
                    </a:lnT>
                    <a:lnB>
                      <a:noFill/>
                    </a:lnB>
                  </a:tcPr>
                </a:tc>
              </a:tr>
              <a:tr h="190500">
                <a:tc>
                  <a:txBody>
                    <a:bodyPr/>
                    <a:lstStyle/>
                    <a:p>
                      <a:pPr algn="l" fontAlgn="b"/>
                      <a:r>
                        <a:rPr lang="en-US" sz="1100" b="0" i="0" u="none" strike="noStrike">
                          <a:solidFill>
                            <a:srgbClr val="000000"/>
                          </a:solidFill>
                          <a:effectLst/>
                          <a:latin typeface="Calibri" panose="020F0502020204030204" pitchFamily="34" charset="0"/>
                        </a:rPr>
                        <a:t>2024-25</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438</a:t>
                      </a:r>
                    </a:p>
                  </a:txBody>
                  <a:tcPr marL="9525" marR="9525" marT="9525" marB="0" anchor="b">
                    <a:lnL>
                      <a:noFill/>
                    </a:lnL>
                    <a:lnR>
                      <a:noFill/>
                    </a:lnR>
                    <a:lnT>
                      <a:noFill/>
                    </a:lnT>
                    <a:lnB>
                      <a:noFill/>
                    </a:lnB>
                    <a:solidFill>
                      <a:srgbClr val="B4C6E7"/>
                    </a:solidFill>
                  </a:tcPr>
                </a:tc>
                <a:tc>
                  <a:txBody>
                    <a:bodyPr/>
                    <a:lstStyle/>
                    <a:p>
                      <a:pPr algn="r" fontAlgn="b"/>
                      <a:r>
                        <a:rPr lang="en-US" sz="1100" b="0" i="0" u="none" strike="noStrike">
                          <a:solidFill>
                            <a:srgbClr val="000000"/>
                          </a:solidFill>
                          <a:effectLst/>
                          <a:latin typeface="Calibri" panose="020F0502020204030204" pitchFamily="34" charset="0"/>
                        </a:rPr>
                        <a:t>443</a:t>
                      </a:r>
                    </a:p>
                  </a:txBody>
                  <a:tcPr marL="9525" marR="9525" marT="9525" marB="0" anchor="b">
                    <a:lnL>
                      <a:noFill/>
                    </a:lnL>
                    <a:lnR>
                      <a:noFill/>
                    </a:lnR>
                    <a:lnT>
                      <a:noFill/>
                    </a:lnT>
                    <a:lnB>
                      <a:noFill/>
                    </a:lnB>
                    <a:solidFill>
                      <a:srgbClr val="B4C6E7"/>
                    </a:solidFill>
                  </a:tcPr>
                </a:tc>
                <a:tc>
                  <a:txBody>
                    <a:bodyPr/>
                    <a:lstStyle/>
                    <a:p>
                      <a:pPr algn="r" fontAlgn="b"/>
                      <a:r>
                        <a:rPr lang="en-US" sz="1100" b="0" i="0" u="none" strike="noStrike">
                          <a:solidFill>
                            <a:srgbClr val="000000"/>
                          </a:solidFill>
                          <a:effectLst/>
                          <a:latin typeface="Calibri" panose="020F0502020204030204" pitchFamily="34" charset="0"/>
                        </a:rPr>
                        <a:t>442</a:t>
                      </a:r>
                    </a:p>
                  </a:txBody>
                  <a:tcPr marL="9525" marR="9525" marT="9525" marB="0" anchor="b">
                    <a:lnL>
                      <a:noFill/>
                    </a:lnL>
                    <a:lnR>
                      <a:noFill/>
                    </a:lnR>
                    <a:lnT>
                      <a:noFill/>
                    </a:lnT>
                    <a:lnB>
                      <a:noFill/>
                    </a:lnB>
                    <a:solidFill>
                      <a:srgbClr val="B4C6E7"/>
                    </a:solidFill>
                  </a:tcPr>
                </a:tc>
                <a:tc>
                  <a:txBody>
                    <a:bodyPr/>
                    <a:lstStyle/>
                    <a:p>
                      <a:pPr algn="r" fontAlgn="b"/>
                      <a:r>
                        <a:rPr lang="en-US" sz="1100" b="0" i="0" u="none" strike="noStrike">
                          <a:solidFill>
                            <a:srgbClr val="000000"/>
                          </a:solidFill>
                          <a:effectLst/>
                          <a:latin typeface="Calibri" panose="020F0502020204030204" pitchFamily="34" charset="0"/>
                        </a:rPr>
                        <a:t>438</a:t>
                      </a:r>
                    </a:p>
                  </a:txBody>
                  <a:tcPr marL="9525" marR="9525" marT="9525" marB="0" anchor="b">
                    <a:lnL>
                      <a:noFill/>
                    </a:lnL>
                    <a:lnR>
                      <a:noFill/>
                    </a:lnR>
                    <a:lnT>
                      <a:noFill/>
                    </a:lnT>
                    <a:lnB>
                      <a:noFill/>
                    </a:lnB>
                    <a:solidFill>
                      <a:srgbClr val="B4C6E7"/>
                    </a:solidFill>
                  </a:tcPr>
                </a:tc>
                <a:tc>
                  <a:txBody>
                    <a:bodyPr/>
                    <a:lstStyle/>
                    <a:p>
                      <a:pPr algn="r" fontAlgn="b"/>
                      <a:r>
                        <a:rPr lang="en-US" sz="1100" b="0" i="0" u="none" strike="noStrike">
                          <a:solidFill>
                            <a:srgbClr val="000000"/>
                          </a:solidFill>
                          <a:effectLst/>
                          <a:latin typeface="Calibri" panose="020F0502020204030204" pitchFamily="34" charset="0"/>
                        </a:rPr>
                        <a:t>431</a:t>
                      </a:r>
                    </a:p>
                  </a:txBody>
                  <a:tcPr marL="9525" marR="9525" marT="9525" marB="0" anchor="b">
                    <a:lnL>
                      <a:noFill/>
                    </a:lnL>
                    <a:lnR>
                      <a:noFill/>
                    </a:lnR>
                    <a:lnT>
                      <a:noFill/>
                    </a:lnT>
                    <a:lnB>
                      <a:noFill/>
                    </a:lnB>
                    <a:solidFill>
                      <a:srgbClr val="FFD966"/>
                    </a:solidFill>
                  </a:tcPr>
                </a:tc>
                <a:tc>
                  <a:txBody>
                    <a:bodyPr/>
                    <a:lstStyle/>
                    <a:p>
                      <a:pPr algn="r" fontAlgn="b"/>
                      <a:r>
                        <a:rPr lang="en-US" sz="1100" b="0" i="0" u="none" strike="noStrike">
                          <a:solidFill>
                            <a:srgbClr val="000000"/>
                          </a:solidFill>
                          <a:effectLst/>
                          <a:latin typeface="Calibri" panose="020F0502020204030204" pitchFamily="34" charset="0"/>
                        </a:rPr>
                        <a:t>411</a:t>
                      </a:r>
                    </a:p>
                  </a:txBody>
                  <a:tcPr marL="9525" marR="9525" marT="9525" marB="0" anchor="b">
                    <a:lnL>
                      <a:noFill/>
                    </a:lnL>
                    <a:lnR>
                      <a:noFill/>
                    </a:lnR>
                    <a:lnT>
                      <a:noFill/>
                    </a:lnT>
                    <a:lnB>
                      <a:noFill/>
                    </a:lnB>
                    <a:solidFill>
                      <a:srgbClr val="FFD966"/>
                    </a:solidFill>
                  </a:tcPr>
                </a:tc>
                <a:tc>
                  <a:txBody>
                    <a:bodyPr/>
                    <a:lstStyle/>
                    <a:p>
                      <a:pPr algn="r" fontAlgn="b"/>
                      <a:r>
                        <a:rPr lang="en-US" sz="1100" b="0" i="0" u="none" strike="noStrike">
                          <a:solidFill>
                            <a:srgbClr val="000000"/>
                          </a:solidFill>
                          <a:effectLst/>
                          <a:latin typeface="Calibri" panose="020F0502020204030204" pitchFamily="34" charset="0"/>
                        </a:rPr>
                        <a:t>2603</a:t>
                      </a:r>
                    </a:p>
                  </a:txBody>
                  <a:tcPr marL="9525" marR="9525" marT="9525" marB="0" anchor="b">
                    <a:lnL>
                      <a:noFill/>
                    </a:lnL>
                    <a:lnR>
                      <a:noFill/>
                    </a:lnR>
                    <a:lnT>
                      <a:noFill/>
                    </a:lnT>
                    <a:lnB>
                      <a:noFill/>
                    </a:lnB>
                  </a:tcPr>
                </a:tc>
              </a:tr>
              <a:tr h="190500">
                <a:tc>
                  <a:txBody>
                    <a:bodyPr/>
                    <a:lstStyle/>
                    <a:p>
                      <a:pPr algn="l" fontAlgn="b"/>
                      <a:r>
                        <a:rPr lang="en-US" sz="1100" b="0" i="0" u="none" strike="noStrike">
                          <a:solidFill>
                            <a:srgbClr val="000000"/>
                          </a:solidFill>
                          <a:effectLst/>
                          <a:latin typeface="Calibri" panose="020F0502020204030204" pitchFamily="34" charset="0"/>
                        </a:rPr>
                        <a:t>2025-26</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445</a:t>
                      </a:r>
                    </a:p>
                  </a:txBody>
                  <a:tcPr marL="9525" marR="9525" marT="9525" marB="0" anchor="b">
                    <a:lnL>
                      <a:noFill/>
                    </a:lnL>
                    <a:lnR>
                      <a:noFill/>
                    </a:lnR>
                    <a:lnT>
                      <a:noFill/>
                    </a:lnT>
                    <a:lnB>
                      <a:noFill/>
                    </a:lnB>
                    <a:solidFill>
                      <a:srgbClr val="B4C6E7"/>
                    </a:solidFill>
                  </a:tcPr>
                </a:tc>
                <a:tc>
                  <a:txBody>
                    <a:bodyPr/>
                    <a:lstStyle/>
                    <a:p>
                      <a:pPr algn="r" fontAlgn="b"/>
                      <a:r>
                        <a:rPr lang="en-US" sz="1100" b="0" i="0" u="none" strike="noStrike">
                          <a:solidFill>
                            <a:srgbClr val="000000"/>
                          </a:solidFill>
                          <a:effectLst/>
                          <a:latin typeface="Calibri" panose="020F0502020204030204" pitchFamily="34" charset="0"/>
                        </a:rPr>
                        <a:t>454</a:t>
                      </a:r>
                    </a:p>
                  </a:txBody>
                  <a:tcPr marL="9525" marR="9525" marT="9525" marB="0" anchor="b">
                    <a:lnL>
                      <a:noFill/>
                    </a:lnL>
                    <a:lnR>
                      <a:noFill/>
                    </a:lnR>
                    <a:lnT>
                      <a:noFill/>
                    </a:lnT>
                    <a:lnB>
                      <a:noFill/>
                    </a:lnB>
                    <a:solidFill>
                      <a:srgbClr val="B4C6E7"/>
                    </a:solidFill>
                  </a:tcPr>
                </a:tc>
                <a:tc>
                  <a:txBody>
                    <a:bodyPr/>
                    <a:lstStyle/>
                    <a:p>
                      <a:pPr algn="r" fontAlgn="b"/>
                      <a:r>
                        <a:rPr lang="en-US" sz="1100" b="0" i="0" u="none" strike="noStrike">
                          <a:solidFill>
                            <a:srgbClr val="000000"/>
                          </a:solidFill>
                          <a:effectLst/>
                          <a:latin typeface="Calibri" panose="020F0502020204030204" pitchFamily="34" charset="0"/>
                        </a:rPr>
                        <a:t>458</a:t>
                      </a:r>
                    </a:p>
                  </a:txBody>
                  <a:tcPr marL="9525" marR="9525" marT="9525" marB="0" anchor="b">
                    <a:lnL>
                      <a:noFill/>
                    </a:lnL>
                    <a:lnR>
                      <a:noFill/>
                    </a:lnR>
                    <a:lnT>
                      <a:noFill/>
                    </a:lnT>
                    <a:lnB>
                      <a:noFill/>
                    </a:lnB>
                    <a:solidFill>
                      <a:srgbClr val="B4C6E7"/>
                    </a:solidFill>
                  </a:tcPr>
                </a:tc>
                <a:tc>
                  <a:txBody>
                    <a:bodyPr/>
                    <a:lstStyle/>
                    <a:p>
                      <a:pPr algn="r" fontAlgn="b"/>
                      <a:r>
                        <a:rPr lang="en-US" sz="1100" b="0" i="0" u="none" strike="noStrike">
                          <a:solidFill>
                            <a:srgbClr val="000000"/>
                          </a:solidFill>
                          <a:effectLst/>
                          <a:latin typeface="Calibri" panose="020F0502020204030204" pitchFamily="34" charset="0"/>
                        </a:rPr>
                        <a:t>453</a:t>
                      </a:r>
                    </a:p>
                  </a:txBody>
                  <a:tcPr marL="9525" marR="9525" marT="9525" marB="0" anchor="b">
                    <a:lnL>
                      <a:noFill/>
                    </a:lnL>
                    <a:lnR>
                      <a:noFill/>
                    </a:lnR>
                    <a:lnT>
                      <a:noFill/>
                    </a:lnT>
                    <a:lnB>
                      <a:noFill/>
                    </a:lnB>
                    <a:solidFill>
                      <a:srgbClr val="B4C6E7"/>
                    </a:solidFill>
                  </a:tcPr>
                </a:tc>
                <a:tc>
                  <a:txBody>
                    <a:bodyPr/>
                    <a:lstStyle/>
                    <a:p>
                      <a:pPr algn="r" fontAlgn="b"/>
                      <a:r>
                        <a:rPr lang="en-US" sz="1100" b="0" i="0" u="none" strike="noStrike">
                          <a:solidFill>
                            <a:srgbClr val="000000"/>
                          </a:solidFill>
                          <a:effectLst/>
                          <a:latin typeface="Calibri" panose="020F0502020204030204" pitchFamily="34" charset="0"/>
                        </a:rPr>
                        <a:t>450</a:t>
                      </a:r>
                    </a:p>
                  </a:txBody>
                  <a:tcPr marL="9525" marR="9525" marT="9525" marB="0" anchor="b">
                    <a:lnL>
                      <a:noFill/>
                    </a:lnL>
                    <a:lnR>
                      <a:noFill/>
                    </a:lnR>
                    <a:lnT>
                      <a:noFill/>
                    </a:lnT>
                    <a:lnB>
                      <a:noFill/>
                    </a:lnB>
                    <a:solidFill>
                      <a:srgbClr val="B4C6E7"/>
                    </a:solidFill>
                  </a:tcPr>
                </a:tc>
                <a:tc>
                  <a:txBody>
                    <a:bodyPr/>
                    <a:lstStyle/>
                    <a:p>
                      <a:pPr algn="r" fontAlgn="b"/>
                      <a:r>
                        <a:rPr lang="en-US" sz="1100" b="0" i="0" u="none" strike="noStrike">
                          <a:solidFill>
                            <a:srgbClr val="000000"/>
                          </a:solidFill>
                          <a:effectLst/>
                          <a:latin typeface="Calibri" panose="020F0502020204030204" pitchFamily="34" charset="0"/>
                        </a:rPr>
                        <a:t>434</a:t>
                      </a:r>
                    </a:p>
                  </a:txBody>
                  <a:tcPr marL="9525" marR="9525" marT="9525" marB="0" anchor="b">
                    <a:lnL>
                      <a:noFill/>
                    </a:lnL>
                    <a:lnR>
                      <a:noFill/>
                    </a:lnR>
                    <a:lnT>
                      <a:noFill/>
                    </a:lnT>
                    <a:lnB>
                      <a:noFill/>
                    </a:lnB>
                    <a:solidFill>
                      <a:srgbClr val="FFD966"/>
                    </a:solidFill>
                  </a:tcPr>
                </a:tc>
                <a:tc>
                  <a:txBody>
                    <a:bodyPr/>
                    <a:lstStyle/>
                    <a:p>
                      <a:pPr algn="r" fontAlgn="b"/>
                      <a:r>
                        <a:rPr lang="en-US" sz="1100" b="0" i="0" u="none" strike="noStrike">
                          <a:solidFill>
                            <a:srgbClr val="000000"/>
                          </a:solidFill>
                          <a:effectLst/>
                          <a:latin typeface="Calibri" panose="020F0502020204030204" pitchFamily="34" charset="0"/>
                        </a:rPr>
                        <a:t>2694</a:t>
                      </a:r>
                    </a:p>
                  </a:txBody>
                  <a:tcPr marL="9525" marR="9525" marT="9525" marB="0" anchor="b">
                    <a:lnL>
                      <a:noFill/>
                    </a:lnL>
                    <a:lnR>
                      <a:noFill/>
                    </a:lnR>
                    <a:lnT>
                      <a:noFill/>
                    </a:lnT>
                    <a:lnB>
                      <a:noFill/>
                    </a:lnB>
                  </a:tcPr>
                </a:tc>
              </a:tr>
              <a:tr h="190500">
                <a:tc>
                  <a:txBody>
                    <a:bodyPr/>
                    <a:lstStyle/>
                    <a:p>
                      <a:pPr algn="l" fontAlgn="b"/>
                      <a:r>
                        <a:rPr lang="en-US" sz="1100" b="0" i="0" u="none" strike="noStrike">
                          <a:solidFill>
                            <a:srgbClr val="000000"/>
                          </a:solidFill>
                          <a:effectLst/>
                          <a:latin typeface="Calibri" panose="020F0502020204030204" pitchFamily="34" charset="0"/>
                        </a:rPr>
                        <a:t>2026-27</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447</a:t>
                      </a:r>
                    </a:p>
                  </a:txBody>
                  <a:tcPr marL="9525" marR="9525" marT="9525" marB="0" anchor="b">
                    <a:lnL>
                      <a:noFill/>
                    </a:lnL>
                    <a:lnR>
                      <a:noFill/>
                    </a:lnR>
                    <a:lnT>
                      <a:noFill/>
                    </a:lnT>
                    <a:lnB>
                      <a:noFill/>
                    </a:lnB>
                    <a:solidFill>
                      <a:srgbClr val="B4C6E7"/>
                    </a:solidFill>
                  </a:tcPr>
                </a:tc>
                <a:tc>
                  <a:txBody>
                    <a:bodyPr/>
                    <a:lstStyle/>
                    <a:p>
                      <a:pPr algn="r" fontAlgn="b"/>
                      <a:r>
                        <a:rPr lang="en-US" sz="1100" b="0" i="0" u="none" strike="noStrike">
                          <a:solidFill>
                            <a:srgbClr val="000000"/>
                          </a:solidFill>
                          <a:effectLst/>
                          <a:latin typeface="Calibri" panose="020F0502020204030204" pitchFamily="34" charset="0"/>
                        </a:rPr>
                        <a:t>462</a:t>
                      </a:r>
                    </a:p>
                  </a:txBody>
                  <a:tcPr marL="9525" marR="9525" marT="9525" marB="0" anchor="b">
                    <a:lnL>
                      <a:noFill/>
                    </a:lnL>
                    <a:lnR>
                      <a:noFill/>
                    </a:lnR>
                    <a:lnT>
                      <a:noFill/>
                    </a:lnT>
                    <a:lnB>
                      <a:noFill/>
                    </a:lnB>
                    <a:solidFill>
                      <a:srgbClr val="B4C6E7"/>
                    </a:solidFill>
                  </a:tcPr>
                </a:tc>
                <a:tc>
                  <a:txBody>
                    <a:bodyPr/>
                    <a:lstStyle/>
                    <a:p>
                      <a:pPr algn="r" fontAlgn="b"/>
                      <a:r>
                        <a:rPr lang="en-US" sz="1100" b="0" i="0" u="none" strike="noStrike">
                          <a:solidFill>
                            <a:srgbClr val="000000"/>
                          </a:solidFill>
                          <a:effectLst/>
                          <a:latin typeface="Calibri" panose="020F0502020204030204" pitchFamily="34" charset="0"/>
                        </a:rPr>
                        <a:t>470</a:t>
                      </a:r>
                    </a:p>
                  </a:txBody>
                  <a:tcPr marL="9525" marR="9525" marT="9525" marB="0" anchor="b">
                    <a:lnL>
                      <a:noFill/>
                    </a:lnL>
                    <a:lnR>
                      <a:noFill/>
                    </a:lnR>
                    <a:lnT>
                      <a:noFill/>
                    </a:lnT>
                    <a:lnB>
                      <a:noFill/>
                    </a:lnB>
                    <a:solidFill>
                      <a:srgbClr val="B4C6E7"/>
                    </a:solidFill>
                  </a:tcPr>
                </a:tc>
                <a:tc>
                  <a:txBody>
                    <a:bodyPr/>
                    <a:lstStyle/>
                    <a:p>
                      <a:pPr algn="r" fontAlgn="b"/>
                      <a:r>
                        <a:rPr lang="en-US" sz="1100" b="0" i="0" u="none" strike="noStrike">
                          <a:solidFill>
                            <a:srgbClr val="000000"/>
                          </a:solidFill>
                          <a:effectLst/>
                          <a:latin typeface="Calibri" panose="020F0502020204030204" pitchFamily="34" charset="0"/>
                        </a:rPr>
                        <a:t>469</a:t>
                      </a:r>
                    </a:p>
                  </a:txBody>
                  <a:tcPr marL="9525" marR="9525" marT="9525" marB="0" anchor="b">
                    <a:lnL>
                      <a:noFill/>
                    </a:lnL>
                    <a:lnR>
                      <a:noFill/>
                    </a:lnR>
                    <a:lnT>
                      <a:noFill/>
                    </a:lnT>
                    <a:lnB>
                      <a:noFill/>
                    </a:lnB>
                    <a:solidFill>
                      <a:srgbClr val="B4C6E7"/>
                    </a:solidFill>
                  </a:tcPr>
                </a:tc>
                <a:tc>
                  <a:txBody>
                    <a:bodyPr/>
                    <a:lstStyle/>
                    <a:p>
                      <a:pPr algn="r" fontAlgn="b"/>
                      <a:r>
                        <a:rPr lang="en-US" sz="1100" b="0" i="0" u="none" strike="noStrike">
                          <a:solidFill>
                            <a:srgbClr val="000000"/>
                          </a:solidFill>
                          <a:effectLst/>
                          <a:latin typeface="Calibri" panose="020F0502020204030204" pitchFamily="34" charset="0"/>
                        </a:rPr>
                        <a:t>467</a:t>
                      </a:r>
                    </a:p>
                  </a:txBody>
                  <a:tcPr marL="9525" marR="9525" marT="9525" marB="0" anchor="b">
                    <a:lnL>
                      <a:noFill/>
                    </a:lnL>
                    <a:lnR>
                      <a:noFill/>
                    </a:lnR>
                    <a:lnT>
                      <a:noFill/>
                    </a:lnT>
                    <a:lnB>
                      <a:noFill/>
                    </a:lnB>
                    <a:solidFill>
                      <a:srgbClr val="B4C6E7"/>
                    </a:solidFill>
                  </a:tcPr>
                </a:tc>
                <a:tc>
                  <a:txBody>
                    <a:bodyPr/>
                    <a:lstStyle/>
                    <a:p>
                      <a:pPr algn="r" fontAlgn="b"/>
                      <a:r>
                        <a:rPr lang="en-US" sz="1100" b="0" i="0" u="none" strike="noStrike">
                          <a:solidFill>
                            <a:srgbClr val="000000"/>
                          </a:solidFill>
                          <a:effectLst/>
                          <a:latin typeface="Calibri" panose="020F0502020204030204" pitchFamily="34" charset="0"/>
                        </a:rPr>
                        <a:t>454</a:t>
                      </a:r>
                    </a:p>
                  </a:txBody>
                  <a:tcPr marL="9525" marR="9525" marT="9525" marB="0" anchor="b">
                    <a:lnL>
                      <a:noFill/>
                    </a:lnL>
                    <a:lnR>
                      <a:noFill/>
                    </a:lnR>
                    <a:lnT>
                      <a:noFill/>
                    </a:lnT>
                    <a:lnB>
                      <a:noFill/>
                    </a:lnB>
                    <a:solidFill>
                      <a:srgbClr val="B4C6E7"/>
                    </a:solidFill>
                  </a:tcPr>
                </a:tc>
                <a:tc>
                  <a:txBody>
                    <a:bodyPr/>
                    <a:lstStyle/>
                    <a:p>
                      <a:pPr algn="r" fontAlgn="b"/>
                      <a:r>
                        <a:rPr lang="en-US" sz="1100" b="0" i="0" u="none" strike="noStrike" dirty="0">
                          <a:solidFill>
                            <a:srgbClr val="000000"/>
                          </a:solidFill>
                          <a:effectLst/>
                          <a:latin typeface="Calibri" panose="020F0502020204030204" pitchFamily="34" charset="0"/>
                        </a:rPr>
                        <a:t>2769</a:t>
                      </a:r>
                    </a:p>
                  </a:txBody>
                  <a:tcPr marL="9525" marR="9525" marT="9525" marB="0" anchor="b">
                    <a:lnL>
                      <a:noFill/>
                    </a:lnL>
                    <a:lnR>
                      <a:noFill/>
                    </a:lnR>
                    <a:lnT>
                      <a:noFill/>
                    </a:lnT>
                    <a:lnB>
                      <a:noFill/>
                    </a:lnB>
                  </a:tcPr>
                </a:tc>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3556739139"/>
              </p:ext>
            </p:extLst>
          </p:nvPr>
        </p:nvGraphicFramePr>
        <p:xfrm>
          <a:off x="6858000" y="4904809"/>
          <a:ext cx="4495800" cy="571500"/>
        </p:xfrm>
        <a:graphic>
          <a:graphicData uri="http://schemas.openxmlformats.org/drawingml/2006/table">
            <a:tbl>
              <a:tblPr/>
              <a:tblGrid>
                <a:gridCol w="4495800"/>
              </a:tblGrid>
              <a:tr h="190500">
                <a:tc>
                  <a:txBody>
                    <a:bodyPr/>
                    <a:lstStyle/>
                    <a:p>
                      <a:pPr algn="l" fontAlgn="b"/>
                      <a:r>
                        <a:rPr lang="en-US" sz="1100" b="0" i="0" u="none" strike="noStrike" dirty="0">
                          <a:solidFill>
                            <a:srgbClr val="000000"/>
                          </a:solidFill>
                          <a:effectLst/>
                          <a:latin typeface="Calibri" panose="020F0502020204030204" pitchFamily="34" charset="0"/>
                        </a:rPr>
                        <a:t>Based on EY Report on forecasted Births from city projections</a:t>
                      </a:r>
                    </a:p>
                  </a:txBody>
                  <a:tcPr marL="9525" marR="9525" marT="9525" marB="0" anchor="b">
                    <a:lnL>
                      <a:noFill/>
                    </a:lnL>
                    <a:lnR>
                      <a:noFill/>
                    </a:lnR>
                    <a:lnT>
                      <a:noFill/>
                    </a:lnT>
                    <a:lnB>
                      <a:noFill/>
                    </a:lnB>
                    <a:solidFill>
                      <a:srgbClr val="B4C6E7"/>
                    </a:solidFill>
                  </a:tcPr>
                </a:tc>
              </a:tr>
              <a:tr h="190500">
                <a:tc>
                  <a:txBody>
                    <a:bodyPr/>
                    <a:lstStyle/>
                    <a:p>
                      <a:pPr algn="l" fontAlgn="b"/>
                      <a:r>
                        <a:rPr lang="en-US" sz="1100" b="0" i="0" u="none" strike="noStrike" dirty="0">
                          <a:solidFill>
                            <a:srgbClr val="000000"/>
                          </a:solidFill>
                          <a:effectLst/>
                          <a:latin typeface="Calibri" panose="020F0502020204030204" pitchFamily="34" charset="0"/>
                        </a:rPr>
                        <a:t>Based on birth rates for year (forwarded to when they should start </a:t>
                      </a:r>
                      <a:r>
                        <a:rPr lang="en-US" sz="1100" b="0" i="0" u="none" strike="noStrike" dirty="0" smtClean="0">
                          <a:solidFill>
                            <a:srgbClr val="000000"/>
                          </a:solidFill>
                          <a:effectLst/>
                          <a:latin typeface="Calibri" panose="020F0502020204030204" pitchFamily="34" charset="0"/>
                        </a:rPr>
                        <a:t>school)</a:t>
                      </a:r>
                      <a:endParaRPr lang="en-US" sz="11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solidFill>
                      <a:srgbClr val="FFD966"/>
                    </a:solidFill>
                  </a:tcPr>
                </a:tc>
              </a:tr>
              <a:tr h="190500">
                <a:tc>
                  <a:txBody>
                    <a:bodyPr/>
                    <a:lstStyle/>
                    <a:p>
                      <a:pPr algn="l" fontAlgn="b"/>
                      <a:r>
                        <a:rPr lang="en-US" sz="1100" b="0" i="0" u="none" strike="noStrike" dirty="0">
                          <a:solidFill>
                            <a:srgbClr val="000000"/>
                          </a:solidFill>
                          <a:effectLst/>
                          <a:latin typeface="Calibri" panose="020F0502020204030204" pitchFamily="34" charset="0"/>
                        </a:rPr>
                        <a:t>Actual September 2016 Enrolment </a:t>
                      </a:r>
                    </a:p>
                  </a:txBody>
                  <a:tcPr marL="9525" marR="9525" marT="9525" marB="0" anchor="b">
                    <a:lnL>
                      <a:noFill/>
                    </a:lnL>
                    <a:lnR>
                      <a:noFill/>
                    </a:lnR>
                    <a:lnT>
                      <a:noFill/>
                    </a:lnT>
                    <a:lnB>
                      <a:noFill/>
                    </a:lnB>
                    <a:solidFill>
                      <a:srgbClr val="A9D08E"/>
                    </a:solidFill>
                  </a:tcPr>
                </a:tc>
              </a:tr>
            </a:tbl>
          </a:graphicData>
        </a:graphic>
      </p:graphicFrame>
    </p:spTree>
    <p:extLst>
      <p:ext uri="{BB962C8B-B14F-4D97-AF65-F5344CB8AC3E}">
        <p14:creationId xmlns:p14="http://schemas.microsoft.com/office/powerpoint/2010/main" val="31001806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0526" y="365125"/>
            <a:ext cx="9588137" cy="1325563"/>
          </a:xfrm>
          <a:solidFill>
            <a:srgbClr val="B0953A"/>
          </a:solidFill>
        </p:spPr>
        <p:style>
          <a:lnRef idx="2">
            <a:schemeClr val="accent4">
              <a:shade val="50000"/>
            </a:schemeClr>
          </a:lnRef>
          <a:fillRef idx="1">
            <a:schemeClr val="accent4"/>
          </a:fillRef>
          <a:effectRef idx="0">
            <a:schemeClr val="accent4"/>
          </a:effectRef>
          <a:fontRef idx="minor">
            <a:schemeClr val="lt1"/>
          </a:fontRef>
        </p:style>
        <p:txBody>
          <a:bodyPr>
            <a:normAutofit/>
          </a:bodyPr>
          <a:lstStyle/>
          <a:p>
            <a:pPr algn="ctr"/>
            <a:r>
              <a:rPr lang="en-CA" sz="4200" dirty="0" smtClean="0">
                <a:latin typeface="Arial" panose="020B0604020202020204" pitchFamily="34" charset="0"/>
                <a:cs typeface="Arial" panose="020B0604020202020204" pitchFamily="34" charset="0"/>
              </a:rPr>
              <a:t>Barker’s Point Elementary School</a:t>
            </a:r>
            <a:endParaRPr lang="en-CA" sz="4200" dirty="0">
              <a:latin typeface="Arial" panose="020B0604020202020204" pitchFamily="34" charset="0"/>
              <a:cs typeface="Arial" panose="020B0604020202020204"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1010160484"/>
              </p:ext>
            </p:extLst>
          </p:nvPr>
        </p:nvGraphicFramePr>
        <p:xfrm>
          <a:off x="940526" y="1819797"/>
          <a:ext cx="5245098" cy="1524000"/>
        </p:xfrm>
        <a:graphic>
          <a:graphicData uri="http://schemas.openxmlformats.org/drawingml/2006/table">
            <a:tbl>
              <a:tblPr/>
              <a:tblGrid>
                <a:gridCol w="980481"/>
                <a:gridCol w="609231"/>
                <a:gridCol w="609231"/>
                <a:gridCol w="609231"/>
                <a:gridCol w="609231"/>
                <a:gridCol w="609231"/>
                <a:gridCol w="609231"/>
                <a:gridCol w="609231"/>
              </a:tblGrid>
              <a:tr h="190500">
                <a:tc gridSpan="8">
                  <a:txBody>
                    <a:bodyPr/>
                    <a:lstStyle/>
                    <a:p>
                      <a:pPr algn="ctr" fontAlgn="b"/>
                      <a:r>
                        <a:rPr lang="en-US" sz="1100" b="0" i="0" u="none" strike="noStrike" dirty="0">
                          <a:solidFill>
                            <a:srgbClr val="FFFF00"/>
                          </a:solidFill>
                          <a:effectLst/>
                          <a:latin typeface="Calibri" panose="020F0502020204030204" pitchFamily="34" charset="0"/>
                        </a:rPr>
                        <a:t>Barker's Point School</a:t>
                      </a:r>
                    </a:p>
                  </a:txBody>
                  <a:tcPr marL="9525" marR="9525" marT="9525" marB="0" anchor="b">
                    <a:lnL>
                      <a:noFill/>
                    </a:lnL>
                    <a:lnR>
                      <a:noFill/>
                    </a:lnR>
                    <a:lnT>
                      <a:noFill/>
                    </a:lnT>
                    <a:lnB>
                      <a:noFill/>
                    </a:lnB>
                    <a:solidFill>
                      <a:srgbClr val="0000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90500">
                <a:tc gridSpan="8">
                  <a:txBody>
                    <a:bodyPr/>
                    <a:lstStyle/>
                    <a:p>
                      <a:pPr algn="ctr" fontAlgn="b"/>
                      <a:r>
                        <a:rPr lang="en-US" sz="1100" b="0" i="0" u="none" strike="noStrike">
                          <a:solidFill>
                            <a:srgbClr val="FFFF00"/>
                          </a:solidFill>
                          <a:effectLst/>
                          <a:latin typeface="Calibri" panose="020F0502020204030204" pitchFamily="34" charset="0"/>
                        </a:rPr>
                        <a:t>Total Enrolment by Grade</a:t>
                      </a:r>
                    </a:p>
                  </a:txBody>
                  <a:tcPr marL="9525" marR="9525" marT="9525" marB="0" anchor="b">
                    <a:lnL>
                      <a:noFill/>
                    </a:lnL>
                    <a:lnR>
                      <a:noFill/>
                    </a:lnR>
                    <a:lnT>
                      <a:noFill/>
                    </a:lnT>
                    <a:lnB>
                      <a:noFill/>
                    </a:lnB>
                    <a:solidFill>
                      <a:srgbClr val="0000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90500">
                <a:tc>
                  <a:txBody>
                    <a:bodyPr/>
                    <a:lstStyle/>
                    <a:p>
                      <a:pPr algn="ctr" fontAlgn="b"/>
                      <a:r>
                        <a:rPr lang="en-US" sz="1100" b="0" i="0" u="none" strike="noStrike">
                          <a:solidFill>
                            <a:srgbClr val="000000"/>
                          </a:solidFill>
                          <a:effectLst/>
                          <a:latin typeface="Calibri" panose="020F0502020204030204" pitchFamily="34" charset="0"/>
                        </a:rPr>
                        <a:t>Enrolment Year</a:t>
                      </a: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K</a:t>
                      </a: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1</a:t>
                      </a: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2</a:t>
                      </a: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3</a:t>
                      </a: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4</a:t>
                      </a: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5</a:t>
                      </a: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Total</a:t>
                      </a:r>
                    </a:p>
                  </a:txBody>
                  <a:tcPr marL="9525" marR="9525" marT="9525" marB="0" anchor="b">
                    <a:lnL>
                      <a:noFill/>
                    </a:lnL>
                    <a:lnR>
                      <a:noFill/>
                    </a:lnR>
                    <a:lnT>
                      <a:noFill/>
                    </a:lnT>
                    <a:lnB>
                      <a:noFill/>
                    </a:lnB>
                  </a:tcPr>
                </a:tc>
              </a:tr>
              <a:tr h="190500">
                <a:tc>
                  <a:txBody>
                    <a:bodyPr/>
                    <a:lstStyle/>
                    <a:p>
                      <a:pPr algn="ctr" fontAlgn="b"/>
                      <a:r>
                        <a:rPr lang="en-US" sz="1100" b="0" i="0" u="none" strike="noStrike">
                          <a:solidFill>
                            <a:srgbClr val="000000"/>
                          </a:solidFill>
                          <a:effectLst/>
                          <a:latin typeface="Calibri" panose="020F0502020204030204" pitchFamily="34" charset="0"/>
                        </a:rPr>
                        <a:t>2011-12</a:t>
                      </a: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53</a:t>
                      </a: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62</a:t>
                      </a: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59</a:t>
                      </a: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58</a:t>
                      </a: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48</a:t>
                      </a: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71</a:t>
                      </a: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351</a:t>
                      </a:r>
                    </a:p>
                  </a:txBody>
                  <a:tcPr marL="9525" marR="9525" marT="9525" marB="0" anchor="b">
                    <a:lnL>
                      <a:noFill/>
                    </a:lnL>
                    <a:lnR>
                      <a:noFill/>
                    </a:lnR>
                    <a:lnT>
                      <a:noFill/>
                    </a:lnT>
                    <a:lnB>
                      <a:noFill/>
                    </a:lnB>
                  </a:tcPr>
                </a:tc>
              </a:tr>
              <a:tr h="190500">
                <a:tc>
                  <a:txBody>
                    <a:bodyPr/>
                    <a:lstStyle/>
                    <a:p>
                      <a:pPr algn="ctr" fontAlgn="b"/>
                      <a:r>
                        <a:rPr lang="en-US" sz="1100" b="0" i="0" u="none" strike="noStrike">
                          <a:solidFill>
                            <a:srgbClr val="000000"/>
                          </a:solidFill>
                          <a:effectLst/>
                          <a:latin typeface="Calibri" panose="020F0502020204030204" pitchFamily="34" charset="0"/>
                        </a:rPr>
                        <a:t>2012-13</a:t>
                      </a: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54</a:t>
                      </a: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47</a:t>
                      </a: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61</a:t>
                      </a: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56</a:t>
                      </a: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52</a:t>
                      </a: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45</a:t>
                      </a: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315</a:t>
                      </a:r>
                    </a:p>
                  </a:txBody>
                  <a:tcPr marL="9525" marR="9525" marT="9525" marB="0" anchor="b">
                    <a:lnL>
                      <a:noFill/>
                    </a:lnL>
                    <a:lnR>
                      <a:noFill/>
                    </a:lnR>
                    <a:lnT>
                      <a:noFill/>
                    </a:lnT>
                    <a:lnB>
                      <a:noFill/>
                    </a:lnB>
                  </a:tcPr>
                </a:tc>
              </a:tr>
              <a:tr h="190500">
                <a:tc>
                  <a:txBody>
                    <a:bodyPr/>
                    <a:lstStyle/>
                    <a:p>
                      <a:pPr algn="ctr" fontAlgn="b"/>
                      <a:r>
                        <a:rPr lang="en-US" sz="1100" b="0" i="0" u="none" strike="noStrike">
                          <a:solidFill>
                            <a:srgbClr val="000000"/>
                          </a:solidFill>
                          <a:effectLst/>
                          <a:latin typeface="Calibri" panose="020F0502020204030204" pitchFamily="34" charset="0"/>
                        </a:rPr>
                        <a:t>2013-14</a:t>
                      </a: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76</a:t>
                      </a: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59</a:t>
                      </a: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47</a:t>
                      </a: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63</a:t>
                      </a: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47</a:t>
                      </a: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50</a:t>
                      </a: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342</a:t>
                      </a:r>
                    </a:p>
                  </a:txBody>
                  <a:tcPr marL="9525" marR="9525" marT="9525" marB="0" anchor="b">
                    <a:lnL>
                      <a:noFill/>
                    </a:lnL>
                    <a:lnR>
                      <a:noFill/>
                    </a:lnR>
                    <a:lnT>
                      <a:noFill/>
                    </a:lnT>
                    <a:lnB>
                      <a:noFill/>
                    </a:lnB>
                  </a:tcPr>
                </a:tc>
              </a:tr>
              <a:tr h="190500">
                <a:tc>
                  <a:txBody>
                    <a:bodyPr/>
                    <a:lstStyle/>
                    <a:p>
                      <a:pPr algn="ctr" fontAlgn="b"/>
                      <a:r>
                        <a:rPr lang="en-US" sz="1100" b="0" i="0" u="none" strike="noStrike">
                          <a:solidFill>
                            <a:srgbClr val="000000"/>
                          </a:solidFill>
                          <a:effectLst/>
                          <a:latin typeface="Calibri" panose="020F0502020204030204" pitchFamily="34" charset="0"/>
                        </a:rPr>
                        <a:t>2014-15</a:t>
                      </a: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59</a:t>
                      </a: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71</a:t>
                      </a: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61</a:t>
                      </a: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47</a:t>
                      </a: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58</a:t>
                      </a: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55</a:t>
                      </a: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351</a:t>
                      </a:r>
                    </a:p>
                  </a:txBody>
                  <a:tcPr marL="9525" marR="9525" marT="9525" marB="0" anchor="b">
                    <a:lnL>
                      <a:noFill/>
                    </a:lnL>
                    <a:lnR>
                      <a:noFill/>
                    </a:lnR>
                    <a:lnT>
                      <a:noFill/>
                    </a:lnT>
                    <a:lnB>
                      <a:noFill/>
                    </a:lnB>
                  </a:tcPr>
                </a:tc>
              </a:tr>
              <a:tr h="190500">
                <a:tc>
                  <a:txBody>
                    <a:bodyPr/>
                    <a:lstStyle/>
                    <a:p>
                      <a:pPr algn="ctr" fontAlgn="b"/>
                      <a:r>
                        <a:rPr lang="en-US" sz="1100" b="0" i="0" u="none" strike="noStrike">
                          <a:solidFill>
                            <a:srgbClr val="000000"/>
                          </a:solidFill>
                          <a:effectLst/>
                          <a:latin typeface="Calibri" panose="020F0502020204030204" pitchFamily="34" charset="0"/>
                        </a:rPr>
                        <a:t>2015-16</a:t>
                      </a: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57</a:t>
                      </a: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59</a:t>
                      </a: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71</a:t>
                      </a: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56</a:t>
                      </a: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46</a:t>
                      </a: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56</a:t>
                      </a:r>
                    </a:p>
                  </a:txBody>
                  <a:tcPr marL="9525" marR="9525" marT="9525"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panose="020F0502020204030204" pitchFamily="34" charset="0"/>
                        </a:rPr>
                        <a:t>345</a:t>
                      </a:r>
                    </a:p>
                  </a:txBody>
                  <a:tcPr marL="9525" marR="9525" marT="9525" marB="0" anchor="b">
                    <a:lnL>
                      <a:noFill/>
                    </a:lnL>
                    <a:lnR>
                      <a:noFill/>
                    </a:lnR>
                    <a:lnT>
                      <a:noFill/>
                    </a:lnT>
                    <a:lnB>
                      <a:noFill/>
                    </a:lnB>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1435808302"/>
              </p:ext>
            </p:extLst>
          </p:nvPr>
        </p:nvGraphicFramePr>
        <p:xfrm>
          <a:off x="1759135" y="3588341"/>
          <a:ext cx="8769528" cy="2886075"/>
        </p:xfrm>
        <a:graphic>
          <a:graphicData uri="http://schemas.openxmlformats.org/drawingml/2006/table">
            <a:tbl>
              <a:tblPr>
                <a:tableStyleId>{5C22544A-7EE6-4342-B048-85BDC9FD1C3A}</a:tableStyleId>
              </a:tblPr>
              <a:tblGrid>
                <a:gridCol w="974392"/>
                <a:gridCol w="974392"/>
                <a:gridCol w="974392"/>
                <a:gridCol w="974392"/>
                <a:gridCol w="974392"/>
                <a:gridCol w="974392"/>
                <a:gridCol w="974392"/>
                <a:gridCol w="974392"/>
                <a:gridCol w="974392"/>
              </a:tblGrid>
              <a:tr h="228600">
                <a:tc gridSpan="9">
                  <a:txBody>
                    <a:bodyPr/>
                    <a:lstStyle/>
                    <a:p>
                      <a:pPr algn="ctr" fontAlgn="b"/>
                      <a:r>
                        <a:rPr lang="en-US" sz="1400" u="none" strike="noStrike" dirty="0">
                          <a:effectLst/>
                        </a:rPr>
                        <a:t>Operational Costs</a:t>
                      </a:r>
                      <a:endParaRPr lang="en-US" sz="1400" b="1" i="0" u="none" strike="noStrike" dirty="0">
                        <a:effectLst/>
                        <a:latin typeface="Arial" panose="020B0604020202020204" pitchFamily="34" charset="0"/>
                      </a:endParaRPr>
                    </a:p>
                  </a:txBody>
                  <a:tcPr marL="9525" marR="9525" marT="9525"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28600">
                <a:tc>
                  <a:txBody>
                    <a:bodyPr/>
                    <a:lstStyle/>
                    <a:p>
                      <a:pPr algn="ctr" fontAlgn="b"/>
                      <a:endParaRPr lang="en-US" sz="1400" b="1" i="0" u="none" strike="noStrike">
                        <a:effectLst/>
                        <a:latin typeface="Arial" panose="020B0604020202020204" pitchFamily="34" charset="0"/>
                      </a:endParaRPr>
                    </a:p>
                  </a:txBody>
                  <a:tcPr marL="9525" marR="9525" marT="9525" marB="0" anchor="b"/>
                </a:tc>
                <a:tc>
                  <a:txBody>
                    <a:bodyPr/>
                    <a:lstStyle/>
                    <a:p>
                      <a:pPr algn="ctr" fontAlgn="b"/>
                      <a:endParaRPr lang="en-US" sz="1400" b="1" i="0" u="none" strike="noStrike">
                        <a:effectLst/>
                        <a:latin typeface="Arial" panose="020B0604020202020204" pitchFamily="34" charset="0"/>
                      </a:endParaRPr>
                    </a:p>
                  </a:txBody>
                  <a:tcPr marL="9525" marR="9525" marT="9525" marB="0" anchor="b"/>
                </a:tc>
                <a:tc>
                  <a:txBody>
                    <a:bodyPr/>
                    <a:lstStyle/>
                    <a:p>
                      <a:pPr algn="ctr" fontAlgn="b"/>
                      <a:endParaRPr lang="en-US" sz="1400" b="1" i="0" u="none" strike="noStrike">
                        <a:effectLst/>
                        <a:latin typeface="Arial" panose="020B0604020202020204" pitchFamily="34" charset="0"/>
                      </a:endParaRPr>
                    </a:p>
                  </a:txBody>
                  <a:tcPr marL="9525" marR="9525" marT="9525" marB="0" anchor="b"/>
                </a:tc>
                <a:tc>
                  <a:txBody>
                    <a:bodyPr/>
                    <a:lstStyle/>
                    <a:p>
                      <a:pPr algn="ctr" fontAlgn="b"/>
                      <a:endParaRPr lang="en-US" sz="1400" b="1" i="0" u="none" strike="noStrike">
                        <a:effectLst/>
                        <a:latin typeface="Arial" panose="020B0604020202020204" pitchFamily="34" charset="0"/>
                      </a:endParaRPr>
                    </a:p>
                  </a:txBody>
                  <a:tcPr marL="9525" marR="9525" marT="9525" marB="0" anchor="b"/>
                </a:tc>
                <a:tc>
                  <a:txBody>
                    <a:bodyPr/>
                    <a:lstStyle/>
                    <a:p>
                      <a:pPr algn="ctr" fontAlgn="b"/>
                      <a:endParaRPr lang="en-US" sz="1400" b="1" i="0" u="none" strike="noStrike">
                        <a:effectLst/>
                        <a:latin typeface="Arial" panose="020B0604020202020204" pitchFamily="34" charset="0"/>
                      </a:endParaRPr>
                    </a:p>
                  </a:txBody>
                  <a:tcPr marL="9525" marR="9525" marT="9525" marB="0" anchor="b"/>
                </a:tc>
                <a:tc>
                  <a:txBody>
                    <a:bodyPr/>
                    <a:lstStyle/>
                    <a:p>
                      <a:pPr algn="ctr" fontAlgn="b"/>
                      <a:endParaRPr lang="en-US" sz="1400" b="1" i="0" u="none" strike="noStrike">
                        <a:effectLst/>
                        <a:latin typeface="Arial" panose="020B0604020202020204" pitchFamily="34" charset="0"/>
                      </a:endParaRPr>
                    </a:p>
                  </a:txBody>
                  <a:tcPr marL="9525" marR="9525" marT="9525" marB="0" anchor="b"/>
                </a:tc>
                <a:tc>
                  <a:txBody>
                    <a:bodyPr/>
                    <a:lstStyle/>
                    <a:p>
                      <a:pPr algn="ctr" fontAlgn="b"/>
                      <a:endParaRPr lang="en-US" sz="1400" b="1" i="0" u="none" strike="noStrike">
                        <a:effectLst/>
                        <a:latin typeface="Arial" panose="020B0604020202020204" pitchFamily="34" charset="0"/>
                      </a:endParaRPr>
                    </a:p>
                  </a:txBody>
                  <a:tcPr marL="9525" marR="9525" marT="9525" marB="0" anchor="b"/>
                </a:tc>
                <a:tc>
                  <a:txBody>
                    <a:bodyPr/>
                    <a:lstStyle/>
                    <a:p>
                      <a:pPr algn="ctr" fontAlgn="b"/>
                      <a:endParaRPr lang="en-US" sz="1400" b="1" i="0" u="none" strike="noStrike">
                        <a:effectLst/>
                        <a:latin typeface="Arial" panose="020B0604020202020204" pitchFamily="34" charset="0"/>
                      </a:endParaRPr>
                    </a:p>
                  </a:txBody>
                  <a:tcPr marL="9525" marR="9525" marT="9525" marB="0" anchor="b"/>
                </a:tc>
                <a:tc>
                  <a:txBody>
                    <a:bodyPr/>
                    <a:lstStyle/>
                    <a:p>
                      <a:pPr algn="ctr" fontAlgn="b"/>
                      <a:endParaRPr lang="en-US" sz="1400" b="1" i="0" u="none" strike="noStrike">
                        <a:effectLst/>
                        <a:latin typeface="Arial" panose="020B0604020202020204" pitchFamily="34" charset="0"/>
                      </a:endParaRPr>
                    </a:p>
                  </a:txBody>
                  <a:tcPr marL="9525" marR="9525" marT="9525" marB="0" anchor="b"/>
                </a:tc>
              </a:tr>
              <a:tr h="161925">
                <a:tc>
                  <a:txBody>
                    <a:bodyPr/>
                    <a:lstStyle/>
                    <a:p>
                      <a:pPr algn="l" fontAlgn="b"/>
                      <a:endParaRPr lang="en-US" sz="1000" b="0" i="0" u="none" strike="noStrike">
                        <a:effectLst/>
                        <a:latin typeface="Arial" panose="020B0604020202020204" pitchFamily="34" charset="0"/>
                      </a:endParaRPr>
                    </a:p>
                  </a:txBody>
                  <a:tcPr marL="9525" marR="9525" marT="9525" marB="0" anchor="b"/>
                </a:tc>
                <a:tc>
                  <a:txBody>
                    <a:bodyPr/>
                    <a:lstStyle/>
                    <a:p>
                      <a:pPr algn="l" fontAlgn="b"/>
                      <a:endParaRPr lang="en-US" sz="1000" b="0" i="0" u="none" strike="noStrike">
                        <a:effectLst/>
                        <a:latin typeface="Arial" panose="020B0604020202020204" pitchFamily="34" charset="0"/>
                      </a:endParaRPr>
                    </a:p>
                  </a:txBody>
                  <a:tcPr marL="9525" marR="9525" marT="9525" marB="0" anchor="b"/>
                </a:tc>
                <a:tc>
                  <a:txBody>
                    <a:bodyPr/>
                    <a:lstStyle/>
                    <a:p>
                      <a:pPr algn="l" fontAlgn="b"/>
                      <a:r>
                        <a:rPr lang="en-US" sz="1000" u="none" strike="noStrike">
                          <a:effectLst/>
                        </a:rPr>
                        <a:t>Electricity</a:t>
                      </a:r>
                      <a:endParaRPr lang="en-US" sz="1000" b="1" i="0" u="none" strike="noStrike">
                        <a:effectLst/>
                        <a:latin typeface="Arial" panose="020B0604020202020204" pitchFamily="34" charset="0"/>
                      </a:endParaRPr>
                    </a:p>
                  </a:txBody>
                  <a:tcPr marL="9525" marR="9525" marT="9525" marB="0" anchor="b"/>
                </a:tc>
                <a:tc>
                  <a:txBody>
                    <a:bodyPr/>
                    <a:lstStyle/>
                    <a:p>
                      <a:pPr algn="l" fontAlgn="b"/>
                      <a:endParaRPr lang="en-US" sz="1000" b="1" i="0" u="none" strike="noStrike">
                        <a:effectLst/>
                        <a:latin typeface="Arial" panose="020B0604020202020204" pitchFamily="34" charset="0"/>
                      </a:endParaRPr>
                    </a:p>
                  </a:txBody>
                  <a:tcPr marL="9525" marR="9525" marT="9525" marB="0" anchor="b"/>
                </a:tc>
                <a:tc>
                  <a:txBody>
                    <a:bodyPr/>
                    <a:lstStyle/>
                    <a:p>
                      <a:pPr algn="l" fontAlgn="b"/>
                      <a:endParaRPr lang="en-US" sz="1000" b="1" i="0" u="none" strike="noStrike">
                        <a:effectLst/>
                        <a:latin typeface="Arial" panose="020B0604020202020204" pitchFamily="34" charset="0"/>
                      </a:endParaRPr>
                    </a:p>
                  </a:txBody>
                  <a:tcPr marL="9525" marR="9525" marT="9525" marB="0" anchor="b"/>
                </a:tc>
                <a:tc gridSpan="2">
                  <a:txBody>
                    <a:bodyPr/>
                    <a:lstStyle/>
                    <a:p>
                      <a:pPr algn="l" fontAlgn="b"/>
                      <a:r>
                        <a:rPr lang="en-US" sz="1000" u="none" strike="noStrike">
                          <a:effectLst/>
                        </a:rPr>
                        <a:t> $                  46,720.04 </a:t>
                      </a:r>
                      <a:endParaRPr lang="en-US" sz="1000" b="1" i="0" u="none" strike="noStrike">
                        <a:effectLst/>
                        <a:latin typeface="Arial" panose="020B0604020202020204" pitchFamily="34" charset="0"/>
                      </a:endParaRPr>
                    </a:p>
                  </a:txBody>
                  <a:tcPr marL="9525" marR="9525" marT="9525" marB="0" anchor="b"/>
                </a:tc>
                <a:tc hMerge="1">
                  <a:txBody>
                    <a:bodyPr/>
                    <a:lstStyle/>
                    <a:p>
                      <a:endParaRPr lang="en-US"/>
                    </a:p>
                  </a:txBody>
                  <a:tcPr/>
                </a:tc>
                <a:tc>
                  <a:txBody>
                    <a:bodyPr/>
                    <a:lstStyle/>
                    <a:p>
                      <a:pPr algn="l" fontAlgn="b"/>
                      <a:endParaRPr lang="en-US" sz="1000" b="1" i="0" u="none" strike="noStrike">
                        <a:effectLst/>
                        <a:latin typeface="Arial" panose="020B0604020202020204" pitchFamily="34" charset="0"/>
                      </a:endParaRPr>
                    </a:p>
                  </a:txBody>
                  <a:tcPr marL="9525" marR="9525" marT="9525" marB="0" anchor="b"/>
                </a:tc>
                <a:tc>
                  <a:txBody>
                    <a:bodyPr/>
                    <a:lstStyle/>
                    <a:p>
                      <a:pPr algn="l" fontAlgn="b"/>
                      <a:endParaRPr lang="en-US" sz="1000" b="0" i="0" u="none" strike="noStrike">
                        <a:effectLst/>
                        <a:latin typeface="Arial" panose="020B0604020202020204" pitchFamily="34" charset="0"/>
                      </a:endParaRPr>
                    </a:p>
                  </a:txBody>
                  <a:tcPr marL="9525" marR="9525" marT="9525" marB="0" anchor="b"/>
                </a:tc>
              </a:tr>
              <a:tr h="161925">
                <a:tc>
                  <a:txBody>
                    <a:bodyPr/>
                    <a:lstStyle/>
                    <a:p>
                      <a:pPr algn="l" fontAlgn="b"/>
                      <a:endParaRPr lang="en-US" sz="1000" b="0" i="0" u="none" strike="noStrike">
                        <a:effectLst/>
                        <a:latin typeface="Arial" panose="020B0604020202020204" pitchFamily="34" charset="0"/>
                      </a:endParaRPr>
                    </a:p>
                  </a:txBody>
                  <a:tcPr marL="9525" marR="9525" marT="9525" marB="0" anchor="b"/>
                </a:tc>
                <a:tc>
                  <a:txBody>
                    <a:bodyPr/>
                    <a:lstStyle/>
                    <a:p>
                      <a:pPr algn="l" fontAlgn="b"/>
                      <a:endParaRPr lang="en-US" sz="1000" b="0" i="0" u="none" strike="noStrike">
                        <a:effectLst/>
                        <a:latin typeface="Arial" panose="020B0604020202020204" pitchFamily="34" charset="0"/>
                      </a:endParaRPr>
                    </a:p>
                  </a:txBody>
                  <a:tcPr marL="9525" marR="9525" marT="9525" marB="0" anchor="b"/>
                </a:tc>
                <a:tc gridSpan="2">
                  <a:txBody>
                    <a:bodyPr/>
                    <a:lstStyle/>
                    <a:p>
                      <a:pPr algn="l" fontAlgn="b"/>
                      <a:r>
                        <a:rPr lang="en-US" sz="1000" u="none" strike="noStrike">
                          <a:effectLst/>
                        </a:rPr>
                        <a:t>Water/Sewage</a:t>
                      </a:r>
                      <a:endParaRPr lang="en-US" sz="1000" b="1" i="0" u="none" strike="noStrike">
                        <a:effectLst/>
                        <a:latin typeface="Arial" panose="020B0604020202020204" pitchFamily="34" charset="0"/>
                      </a:endParaRPr>
                    </a:p>
                  </a:txBody>
                  <a:tcPr marL="9525" marR="9525" marT="9525" marB="0" anchor="b"/>
                </a:tc>
                <a:tc hMerge="1">
                  <a:txBody>
                    <a:bodyPr/>
                    <a:lstStyle/>
                    <a:p>
                      <a:endParaRPr lang="en-US"/>
                    </a:p>
                  </a:txBody>
                  <a:tcPr/>
                </a:tc>
                <a:tc>
                  <a:txBody>
                    <a:bodyPr/>
                    <a:lstStyle/>
                    <a:p>
                      <a:pPr algn="l" fontAlgn="b"/>
                      <a:endParaRPr lang="en-US" sz="1000" b="1" i="0" u="none" strike="noStrike">
                        <a:effectLst/>
                        <a:latin typeface="Arial" panose="020B0604020202020204" pitchFamily="34" charset="0"/>
                      </a:endParaRPr>
                    </a:p>
                  </a:txBody>
                  <a:tcPr marL="9525" marR="9525" marT="9525" marB="0" anchor="b"/>
                </a:tc>
                <a:tc gridSpan="2">
                  <a:txBody>
                    <a:bodyPr/>
                    <a:lstStyle/>
                    <a:p>
                      <a:pPr algn="l" fontAlgn="b"/>
                      <a:r>
                        <a:rPr lang="en-US" sz="1000" u="none" strike="noStrike">
                          <a:effectLst/>
                        </a:rPr>
                        <a:t> $                    3,148.16 </a:t>
                      </a:r>
                      <a:endParaRPr lang="en-US" sz="1000" b="1" i="0" u="none" strike="noStrike">
                        <a:effectLst/>
                        <a:latin typeface="Arial" panose="020B0604020202020204" pitchFamily="34" charset="0"/>
                      </a:endParaRPr>
                    </a:p>
                  </a:txBody>
                  <a:tcPr marL="9525" marR="9525" marT="9525" marB="0" anchor="b"/>
                </a:tc>
                <a:tc hMerge="1">
                  <a:txBody>
                    <a:bodyPr/>
                    <a:lstStyle/>
                    <a:p>
                      <a:endParaRPr lang="en-US"/>
                    </a:p>
                  </a:txBody>
                  <a:tcPr/>
                </a:tc>
                <a:tc>
                  <a:txBody>
                    <a:bodyPr/>
                    <a:lstStyle/>
                    <a:p>
                      <a:pPr algn="l" fontAlgn="b"/>
                      <a:endParaRPr lang="en-US" sz="1000" b="1" i="0" u="none" strike="noStrike">
                        <a:effectLst/>
                        <a:latin typeface="Arial" panose="020B0604020202020204" pitchFamily="34" charset="0"/>
                      </a:endParaRPr>
                    </a:p>
                  </a:txBody>
                  <a:tcPr marL="9525" marR="9525" marT="9525" marB="0" anchor="b"/>
                </a:tc>
                <a:tc>
                  <a:txBody>
                    <a:bodyPr/>
                    <a:lstStyle/>
                    <a:p>
                      <a:pPr algn="l" fontAlgn="b"/>
                      <a:endParaRPr lang="en-US" sz="1000" b="0" i="0" u="none" strike="noStrike">
                        <a:effectLst/>
                        <a:latin typeface="Arial" panose="020B0604020202020204" pitchFamily="34" charset="0"/>
                      </a:endParaRPr>
                    </a:p>
                  </a:txBody>
                  <a:tcPr marL="9525" marR="9525" marT="9525" marB="0" anchor="b"/>
                </a:tc>
              </a:tr>
              <a:tr h="161925">
                <a:tc>
                  <a:txBody>
                    <a:bodyPr/>
                    <a:lstStyle/>
                    <a:p>
                      <a:pPr algn="l" fontAlgn="b"/>
                      <a:endParaRPr lang="en-US" sz="1000" b="0" i="0" u="none" strike="noStrike">
                        <a:effectLst/>
                        <a:latin typeface="Arial" panose="020B0604020202020204" pitchFamily="34" charset="0"/>
                      </a:endParaRPr>
                    </a:p>
                  </a:txBody>
                  <a:tcPr marL="9525" marR="9525" marT="9525" marB="0" anchor="b"/>
                </a:tc>
                <a:tc>
                  <a:txBody>
                    <a:bodyPr/>
                    <a:lstStyle/>
                    <a:p>
                      <a:pPr algn="l" fontAlgn="b"/>
                      <a:endParaRPr lang="en-US" sz="1000" b="0" i="0" u="none" strike="noStrike">
                        <a:effectLst/>
                        <a:latin typeface="Arial" panose="020B0604020202020204" pitchFamily="34" charset="0"/>
                      </a:endParaRPr>
                    </a:p>
                  </a:txBody>
                  <a:tcPr marL="9525" marR="9525" marT="9525" marB="0" anchor="b"/>
                </a:tc>
                <a:tc gridSpan="2">
                  <a:txBody>
                    <a:bodyPr/>
                    <a:lstStyle/>
                    <a:p>
                      <a:pPr algn="l" fontAlgn="b"/>
                      <a:r>
                        <a:rPr lang="en-US" sz="1000" u="none" strike="noStrike">
                          <a:effectLst/>
                        </a:rPr>
                        <a:t>Garbage Removal</a:t>
                      </a:r>
                      <a:endParaRPr lang="en-US" sz="1000" b="1" i="0" u="none" strike="noStrike">
                        <a:effectLst/>
                        <a:latin typeface="Arial" panose="020B0604020202020204" pitchFamily="34" charset="0"/>
                      </a:endParaRPr>
                    </a:p>
                  </a:txBody>
                  <a:tcPr marL="9525" marR="9525" marT="9525" marB="0" anchor="b"/>
                </a:tc>
                <a:tc hMerge="1">
                  <a:txBody>
                    <a:bodyPr/>
                    <a:lstStyle/>
                    <a:p>
                      <a:endParaRPr lang="en-US"/>
                    </a:p>
                  </a:txBody>
                  <a:tcPr/>
                </a:tc>
                <a:tc>
                  <a:txBody>
                    <a:bodyPr/>
                    <a:lstStyle/>
                    <a:p>
                      <a:pPr algn="l" fontAlgn="b"/>
                      <a:endParaRPr lang="en-US" sz="1000" b="1" i="0" u="none" strike="noStrike">
                        <a:effectLst/>
                        <a:latin typeface="Arial" panose="020B0604020202020204" pitchFamily="34" charset="0"/>
                      </a:endParaRPr>
                    </a:p>
                  </a:txBody>
                  <a:tcPr marL="9525" marR="9525" marT="9525" marB="0" anchor="b"/>
                </a:tc>
                <a:tc gridSpan="2">
                  <a:txBody>
                    <a:bodyPr/>
                    <a:lstStyle/>
                    <a:p>
                      <a:pPr algn="l" fontAlgn="b"/>
                      <a:r>
                        <a:rPr lang="en-US" sz="1000" u="none" strike="noStrike">
                          <a:effectLst/>
                        </a:rPr>
                        <a:t> $                    1,666.44 </a:t>
                      </a:r>
                      <a:endParaRPr lang="en-US" sz="1000" b="1" i="0" u="none" strike="noStrike">
                        <a:effectLst/>
                        <a:latin typeface="Arial" panose="020B0604020202020204" pitchFamily="34" charset="0"/>
                      </a:endParaRPr>
                    </a:p>
                  </a:txBody>
                  <a:tcPr marL="9525" marR="9525" marT="9525" marB="0" anchor="b"/>
                </a:tc>
                <a:tc hMerge="1">
                  <a:txBody>
                    <a:bodyPr/>
                    <a:lstStyle/>
                    <a:p>
                      <a:endParaRPr lang="en-US"/>
                    </a:p>
                  </a:txBody>
                  <a:tcPr/>
                </a:tc>
                <a:tc>
                  <a:txBody>
                    <a:bodyPr/>
                    <a:lstStyle/>
                    <a:p>
                      <a:pPr algn="l" fontAlgn="b"/>
                      <a:endParaRPr lang="en-US" sz="1000" b="1" i="0" u="none" strike="noStrike">
                        <a:effectLst/>
                        <a:latin typeface="Arial" panose="020B0604020202020204" pitchFamily="34" charset="0"/>
                      </a:endParaRPr>
                    </a:p>
                  </a:txBody>
                  <a:tcPr marL="9525" marR="9525" marT="9525" marB="0" anchor="b"/>
                </a:tc>
                <a:tc>
                  <a:txBody>
                    <a:bodyPr/>
                    <a:lstStyle/>
                    <a:p>
                      <a:pPr algn="l" fontAlgn="b"/>
                      <a:endParaRPr lang="en-US" sz="1000" b="0" i="0" u="none" strike="noStrike">
                        <a:effectLst/>
                        <a:latin typeface="Arial" panose="020B0604020202020204" pitchFamily="34" charset="0"/>
                      </a:endParaRPr>
                    </a:p>
                  </a:txBody>
                  <a:tcPr marL="9525" marR="9525" marT="9525" marB="0" anchor="b"/>
                </a:tc>
              </a:tr>
              <a:tr h="161925">
                <a:tc>
                  <a:txBody>
                    <a:bodyPr/>
                    <a:lstStyle/>
                    <a:p>
                      <a:pPr algn="l" fontAlgn="b"/>
                      <a:endParaRPr lang="en-US" sz="1000" b="0" i="0" u="none" strike="noStrike">
                        <a:effectLst/>
                        <a:latin typeface="Arial" panose="020B0604020202020204" pitchFamily="34" charset="0"/>
                      </a:endParaRPr>
                    </a:p>
                  </a:txBody>
                  <a:tcPr marL="9525" marR="9525" marT="9525" marB="0" anchor="b"/>
                </a:tc>
                <a:tc>
                  <a:txBody>
                    <a:bodyPr/>
                    <a:lstStyle/>
                    <a:p>
                      <a:pPr algn="l" fontAlgn="b"/>
                      <a:endParaRPr lang="en-US" sz="1000" b="0" i="0" u="none" strike="noStrike">
                        <a:effectLst/>
                        <a:latin typeface="Arial" panose="020B0604020202020204" pitchFamily="34" charset="0"/>
                      </a:endParaRPr>
                    </a:p>
                  </a:txBody>
                  <a:tcPr marL="9525" marR="9525" marT="9525" marB="0" anchor="b"/>
                </a:tc>
                <a:tc gridSpan="2">
                  <a:txBody>
                    <a:bodyPr/>
                    <a:lstStyle/>
                    <a:p>
                      <a:pPr algn="l" fontAlgn="b"/>
                      <a:r>
                        <a:rPr lang="en-US" sz="1000" u="none" strike="noStrike">
                          <a:effectLst/>
                        </a:rPr>
                        <a:t>Snow Plowing</a:t>
                      </a:r>
                      <a:endParaRPr lang="en-US" sz="1000" b="1" i="0" u="none" strike="noStrike">
                        <a:effectLst/>
                        <a:latin typeface="Arial" panose="020B0604020202020204" pitchFamily="34" charset="0"/>
                      </a:endParaRPr>
                    </a:p>
                  </a:txBody>
                  <a:tcPr marL="9525" marR="9525" marT="9525" marB="0" anchor="b"/>
                </a:tc>
                <a:tc hMerge="1">
                  <a:txBody>
                    <a:bodyPr/>
                    <a:lstStyle/>
                    <a:p>
                      <a:endParaRPr lang="en-US"/>
                    </a:p>
                  </a:txBody>
                  <a:tcPr/>
                </a:tc>
                <a:tc>
                  <a:txBody>
                    <a:bodyPr/>
                    <a:lstStyle/>
                    <a:p>
                      <a:pPr algn="l" fontAlgn="b"/>
                      <a:endParaRPr lang="en-US" sz="1000" b="1" i="0" u="none" strike="noStrike">
                        <a:effectLst/>
                        <a:latin typeface="Arial" panose="020B0604020202020204" pitchFamily="34" charset="0"/>
                      </a:endParaRPr>
                    </a:p>
                  </a:txBody>
                  <a:tcPr marL="9525" marR="9525" marT="9525" marB="0" anchor="b"/>
                </a:tc>
                <a:tc gridSpan="2">
                  <a:txBody>
                    <a:bodyPr/>
                    <a:lstStyle/>
                    <a:p>
                      <a:pPr algn="l" fontAlgn="b"/>
                      <a:r>
                        <a:rPr lang="en-US" sz="1000" u="none" strike="noStrike">
                          <a:effectLst/>
                        </a:rPr>
                        <a:t> $                    7,077.84 </a:t>
                      </a:r>
                      <a:endParaRPr lang="en-US" sz="1000" b="1" i="0" u="none" strike="noStrike">
                        <a:effectLst/>
                        <a:latin typeface="Arial" panose="020B0604020202020204" pitchFamily="34" charset="0"/>
                      </a:endParaRPr>
                    </a:p>
                  </a:txBody>
                  <a:tcPr marL="9525" marR="9525" marT="9525" marB="0" anchor="b"/>
                </a:tc>
                <a:tc hMerge="1">
                  <a:txBody>
                    <a:bodyPr/>
                    <a:lstStyle/>
                    <a:p>
                      <a:endParaRPr lang="en-US"/>
                    </a:p>
                  </a:txBody>
                  <a:tcPr/>
                </a:tc>
                <a:tc>
                  <a:txBody>
                    <a:bodyPr/>
                    <a:lstStyle/>
                    <a:p>
                      <a:pPr algn="l" fontAlgn="b"/>
                      <a:endParaRPr lang="en-US" sz="1000" b="1" i="0" u="none" strike="noStrike">
                        <a:effectLst/>
                        <a:latin typeface="Arial" panose="020B0604020202020204" pitchFamily="34" charset="0"/>
                      </a:endParaRPr>
                    </a:p>
                  </a:txBody>
                  <a:tcPr marL="9525" marR="9525" marT="9525" marB="0" anchor="b"/>
                </a:tc>
                <a:tc>
                  <a:txBody>
                    <a:bodyPr/>
                    <a:lstStyle/>
                    <a:p>
                      <a:pPr algn="l" fontAlgn="b"/>
                      <a:endParaRPr lang="en-US" sz="1000" b="0" i="0" u="none" strike="noStrike">
                        <a:effectLst/>
                        <a:latin typeface="Arial" panose="020B0604020202020204" pitchFamily="34" charset="0"/>
                      </a:endParaRPr>
                    </a:p>
                  </a:txBody>
                  <a:tcPr marL="9525" marR="9525" marT="9525" marB="0" anchor="b"/>
                </a:tc>
              </a:tr>
              <a:tr h="161925">
                <a:tc>
                  <a:txBody>
                    <a:bodyPr/>
                    <a:lstStyle/>
                    <a:p>
                      <a:pPr algn="l" fontAlgn="b"/>
                      <a:endParaRPr lang="en-US" sz="1000" b="0" i="0" u="none" strike="noStrike">
                        <a:effectLst/>
                        <a:latin typeface="Arial" panose="020B0604020202020204" pitchFamily="34" charset="0"/>
                      </a:endParaRPr>
                    </a:p>
                  </a:txBody>
                  <a:tcPr marL="9525" marR="9525" marT="9525" marB="0" anchor="b"/>
                </a:tc>
                <a:tc>
                  <a:txBody>
                    <a:bodyPr/>
                    <a:lstStyle/>
                    <a:p>
                      <a:pPr algn="l" fontAlgn="b"/>
                      <a:endParaRPr lang="en-US" sz="1000" b="0" i="0" u="none" strike="noStrike">
                        <a:effectLst/>
                        <a:latin typeface="Arial" panose="020B0604020202020204" pitchFamily="34" charset="0"/>
                      </a:endParaRPr>
                    </a:p>
                  </a:txBody>
                  <a:tcPr marL="9525" marR="9525" marT="9525" marB="0" anchor="b"/>
                </a:tc>
                <a:tc gridSpan="2">
                  <a:txBody>
                    <a:bodyPr/>
                    <a:lstStyle/>
                    <a:p>
                      <a:pPr algn="l" fontAlgn="b"/>
                      <a:r>
                        <a:rPr lang="en-US" sz="1000" u="none" strike="noStrike">
                          <a:effectLst/>
                        </a:rPr>
                        <a:t>Heating Fuel</a:t>
                      </a:r>
                      <a:endParaRPr lang="en-US" sz="1000" b="1" i="0" u="none" strike="noStrike">
                        <a:effectLst/>
                        <a:latin typeface="Arial" panose="020B0604020202020204" pitchFamily="34" charset="0"/>
                      </a:endParaRPr>
                    </a:p>
                  </a:txBody>
                  <a:tcPr marL="9525" marR="9525" marT="9525" marB="0" anchor="b"/>
                </a:tc>
                <a:tc hMerge="1">
                  <a:txBody>
                    <a:bodyPr/>
                    <a:lstStyle/>
                    <a:p>
                      <a:endParaRPr lang="en-US"/>
                    </a:p>
                  </a:txBody>
                  <a:tcPr/>
                </a:tc>
                <a:tc>
                  <a:txBody>
                    <a:bodyPr/>
                    <a:lstStyle/>
                    <a:p>
                      <a:pPr algn="l" fontAlgn="b"/>
                      <a:endParaRPr lang="en-US" sz="1000" b="1" i="0" u="none" strike="noStrike">
                        <a:effectLst/>
                        <a:latin typeface="Arial" panose="020B0604020202020204" pitchFamily="34" charset="0"/>
                      </a:endParaRPr>
                    </a:p>
                  </a:txBody>
                  <a:tcPr marL="9525" marR="9525" marT="9525" marB="0" anchor="b"/>
                </a:tc>
                <a:tc gridSpan="2">
                  <a:txBody>
                    <a:bodyPr/>
                    <a:lstStyle/>
                    <a:p>
                      <a:pPr algn="l" fontAlgn="b"/>
                      <a:r>
                        <a:rPr lang="en-US" sz="1000" u="none" strike="noStrike">
                          <a:effectLst/>
                        </a:rPr>
                        <a:t> $                  17,560.34 </a:t>
                      </a:r>
                      <a:endParaRPr lang="en-US" sz="1000" b="1" i="0" u="none" strike="noStrike">
                        <a:effectLst/>
                        <a:latin typeface="Arial" panose="020B0604020202020204" pitchFamily="34" charset="0"/>
                      </a:endParaRPr>
                    </a:p>
                  </a:txBody>
                  <a:tcPr marL="9525" marR="9525" marT="9525" marB="0" anchor="b"/>
                </a:tc>
                <a:tc hMerge="1">
                  <a:txBody>
                    <a:bodyPr/>
                    <a:lstStyle/>
                    <a:p>
                      <a:endParaRPr lang="en-US"/>
                    </a:p>
                  </a:txBody>
                  <a:tcPr/>
                </a:tc>
                <a:tc>
                  <a:txBody>
                    <a:bodyPr/>
                    <a:lstStyle/>
                    <a:p>
                      <a:pPr algn="l" fontAlgn="b"/>
                      <a:endParaRPr lang="en-US" sz="1000" b="1" i="0" u="none" strike="noStrike">
                        <a:effectLst/>
                        <a:latin typeface="Arial" panose="020B0604020202020204" pitchFamily="34" charset="0"/>
                      </a:endParaRPr>
                    </a:p>
                  </a:txBody>
                  <a:tcPr marL="9525" marR="9525" marT="9525" marB="0" anchor="b"/>
                </a:tc>
                <a:tc>
                  <a:txBody>
                    <a:bodyPr/>
                    <a:lstStyle/>
                    <a:p>
                      <a:pPr algn="l" fontAlgn="b"/>
                      <a:endParaRPr lang="en-US" sz="1000" b="0" i="0" u="none" strike="noStrike">
                        <a:effectLst/>
                        <a:latin typeface="Arial" panose="020B0604020202020204" pitchFamily="34" charset="0"/>
                      </a:endParaRPr>
                    </a:p>
                  </a:txBody>
                  <a:tcPr marL="9525" marR="9525" marT="9525" marB="0" anchor="b"/>
                </a:tc>
              </a:tr>
              <a:tr h="161925">
                <a:tc>
                  <a:txBody>
                    <a:bodyPr/>
                    <a:lstStyle/>
                    <a:p>
                      <a:pPr algn="l" fontAlgn="b"/>
                      <a:endParaRPr lang="en-US" sz="1000" b="0" i="0" u="none" strike="noStrike">
                        <a:effectLst/>
                        <a:latin typeface="Arial" panose="020B0604020202020204" pitchFamily="34" charset="0"/>
                      </a:endParaRPr>
                    </a:p>
                  </a:txBody>
                  <a:tcPr marL="9525" marR="9525" marT="9525" marB="0" anchor="b"/>
                </a:tc>
                <a:tc>
                  <a:txBody>
                    <a:bodyPr/>
                    <a:lstStyle/>
                    <a:p>
                      <a:pPr algn="l" fontAlgn="b"/>
                      <a:endParaRPr lang="en-US" sz="1000" b="0" i="0" u="none" strike="noStrike">
                        <a:effectLst/>
                        <a:latin typeface="Arial" panose="020B0604020202020204" pitchFamily="34" charset="0"/>
                      </a:endParaRPr>
                    </a:p>
                  </a:txBody>
                  <a:tcPr marL="9525" marR="9525" marT="9525" marB="0" anchor="b"/>
                </a:tc>
                <a:tc gridSpan="2">
                  <a:txBody>
                    <a:bodyPr/>
                    <a:lstStyle/>
                    <a:p>
                      <a:pPr algn="l" fontAlgn="b"/>
                      <a:r>
                        <a:rPr lang="en-US" sz="1000" u="none" strike="noStrike">
                          <a:effectLst/>
                        </a:rPr>
                        <a:t>Natural Gas</a:t>
                      </a:r>
                      <a:endParaRPr lang="en-US" sz="1000" b="1" i="0" u="none" strike="noStrike">
                        <a:effectLst/>
                        <a:latin typeface="Arial" panose="020B0604020202020204" pitchFamily="34" charset="0"/>
                      </a:endParaRPr>
                    </a:p>
                  </a:txBody>
                  <a:tcPr marL="9525" marR="9525" marT="9525" marB="0" anchor="b"/>
                </a:tc>
                <a:tc hMerge="1">
                  <a:txBody>
                    <a:bodyPr/>
                    <a:lstStyle/>
                    <a:p>
                      <a:endParaRPr lang="en-US"/>
                    </a:p>
                  </a:txBody>
                  <a:tcPr/>
                </a:tc>
                <a:tc>
                  <a:txBody>
                    <a:bodyPr/>
                    <a:lstStyle/>
                    <a:p>
                      <a:pPr algn="l" fontAlgn="b"/>
                      <a:endParaRPr lang="en-US" sz="1000" b="1" i="0" u="none" strike="noStrike">
                        <a:effectLst/>
                        <a:latin typeface="Arial" panose="020B0604020202020204" pitchFamily="34" charset="0"/>
                      </a:endParaRPr>
                    </a:p>
                  </a:txBody>
                  <a:tcPr marL="9525" marR="9525" marT="9525" marB="0" anchor="b"/>
                </a:tc>
                <a:tc gridSpan="2">
                  <a:txBody>
                    <a:bodyPr/>
                    <a:lstStyle/>
                    <a:p>
                      <a:pPr algn="l" fontAlgn="b"/>
                      <a:r>
                        <a:rPr lang="en-US" sz="1000" u="none" strike="noStrike">
                          <a:effectLst/>
                        </a:rPr>
                        <a:t> $                             -   </a:t>
                      </a:r>
                      <a:endParaRPr lang="en-US" sz="1000" b="1" i="0" u="none" strike="noStrike">
                        <a:effectLst/>
                        <a:latin typeface="Arial" panose="020B0604020202020204" pitchFamily="34" charset="0"/>
                      </a:endParaRPr>
                    </a:p>
                  </a:txBody>
                  <a:tcPr marL="9525" marR="9525" marT="9525" marB="0" anchor="b"/>
                </a:tc>
                <a:tc hMerge="1">
                  <a:txBody>
                    <a:bodyPr/>
                    <a:lstStyle/>
                    <a:p>
                      <a:endParaRPr lang="en-US"/>
                    </a:p>
                  </a:txBody>
                  <a:tcPr/>
                </a:tc>
                <a:tc>
                  <a:txBody>
                    <a:bodyPr/>
                    <a:lstStyle/>
                    <a:p>
                      <a:pPr algn="l" fontAlgn="b"/>
                      <a:endParaRPr lang="en-US" sz="1000" b="1" i="0" u="none" strike="noStrike">
                        <a:effectLst/>
                        <a:latin typeface="Arial" panose="020B0604020202020204" pitchFamily="34" charset="0"/>
                      </a:endParaRPr>
                    </a:p>
                  </a:txBody>
                  <a:tcPr marL="9525" marR="9525" marT="9525" marB="0" anchor="b"/>
                </a:tc>
                <a:tc>
                  <a:txBody>
                    <a:bodyPr/>
                    <a:lstStyle/>
                    <a:p>
                      <a:pPr algn="l" fontAlgn="b"/>
                      <a:endParaRPr lang="en-US" sz="1000" b="0" i="0" u="none" strike="noStrike">
                        <a:effectLst/>
                        <a:latin typeface="Arial" panose="020B0604020202020204" pitchFamily="34" charset="0"/>
                      </a:endParaRPr>
                    </a:p>
                  </a:txBody>
                  <a:tcPr marL="9525" marR="9525" marT="9525" marB="0" anchor="b"/>
                </a:tc>
              </a:tr>
              <a:tr h="161925">
                <a:tc>
                  <a:txBody>
                    <a:bodyPr/>
                    <a:lstStyle/>
                    <a:p>
                      <a:pPr algn="l" fontAlgn="b"/>
                      <a:endParaRPr lang="en-US" sz="1000" b="0" i="0" u="none" strike="noStrike">
                        <a:effectLst/>
                        <a:latin typeface="Arial" panose="020B0604020202020204" pitchFamily="34" charset="0"/>
                      </a:endParaRPr>
                    </a:p>
                  </a:txBody>
                  <a:tcPr marL="9525" marR="9525" marT="9525" marB="0" anchor="b"/>
                </a:tc>
                <a:tc>
                  <a:txBody>
                    <a:bodyPr/>
                    <a:lstStyle/>
                    <a:p>
                      <a:pPr algn="l" fontAlgn="b"/>
                      <a:endParaRPr lang="en-US" sz="1000" b="0" i="0" u="none" strike="noStrike">
                        <a:effectLst/>
                        <a:latin typeface="Arial" panose="020B0604020202020204" pitchFamily="34" charset="0"/>
                      </a:endParaRPr>
                    </a:p>
                  </a:txBody>
                  <a:tcPr marL="9525" marR="9525" marT="9525" marB="0" anchor="b"/>
                </a:tc>
                <a:tc gridSpan="3">
                  <a:txBody>
                    <a:bodyPr/>
                    <a:lstStyle/>
                    <a:p>
                      <a:pPr algn="l" fontAlgn="b"/>
                      <a:r>
                        <a:rPr lang="en-US" sz="1000" u="none" strike="noStrike">
                          <a:effectLst/>
                        </a:rPr>
                        <a:t>Cleaning Supplies/Services</a:t>
                      </a:r>
                      <a:endParaRPr lang="en-US" sz="1000" b="1" i="0" u="none" strike="noStrike">
                        <a:effectLst/>
                        <a:latin typeface="Arial" panose="020B0604020202020204" pitchFamily="34" charset="0"/>
                      </a:endParaRPr>
                    </a:p>
                  </a:txBody>
                  <a:tcPr marL="9525" marR="9525" marT="9525" marB="0" anchor="b"/>
                </a:tc>
                <a:tc hMerge="1">
                  <a:txBody>
                    <a:bodyPr/>
                    <a:lstStyle/>
                    <a:p>
                      <a:endParaRPr lang="en-US"/>
                    </a:p>
                  </a:txBody>
                  <a:tcPr/>
                </a:tc>
                <a:tc hMerge="1">
                  <a:txBody>
                    <a:bodyPr/>
                    <a:lstStyle/>
                    <a:p>
                      <a:endParaRPr lang="en-US"/>
                    </a:p>
                  </a:txBody>
                  <a:tcPr/>
                </a:tc>
                <a:tc gridSpan="2">
                  <a:txBody>
                    <a:bodyPr/>
                    <a:lstStyle/>
                    <a:p>
                      <a:pPr algn="l" fontAlgn="b"/>
                      <a:r>
                        <a:rPr lang="en-US" sz="1000" u="none" strike="noStrike">
                          <a:effectLst/>
                        </a:rPr>
                        <a:t> $                    5,571.70 </a:t>
                      </a:r>
                      <a:endParaRPr lang="en-US" sz="1000" b="1" i="0" u="none" strike="noStrike">
                        <a:effectLst/>
                        <a:latin typeface="Arial" panose="020B0604020202020204" pitchFamily="34" charset="0"/>
                      </a:endParaRPr>
                    </a:p>
                  </a:txBody>
                  <a:tcPr marL="9525" marR="9525" marT="9525" marB="0" anchor="b"/>
                </a:tc>
                <a:tc hMerge="1">
                  <a:txBody>
                    <a:bodyPr/>
                    <a:lstStyle/>
                    <a:p>
                      <a:endParaRPr lang="en-US"/>
                    </a:p>
                  </a:txBody>
                  <a:tcPr/>
                </a:tc>
                <a:tc>
                  <a:txBody>
                    <a:bodyPr/>
                    <a:lstStyle/>
                    <a:p>
                      <a:pPr algn="l" fontAlgn="b"/>
                      <a:endParaRPr lang="en-US" sz="1000" b="1" i="0" u="none" strike="noStrike">
                        <a:effectLst/>
                        <a:latin typeface="Arial" panose="020B0604020202020204" pitchFamily="34" charset="0"/>
                      </a:endParaRPr>
                    </a:p>
                  </a:txBody>
                  <a:tcPr marL="9525" marR="9525" marT="9525" marB="0" anchor="b"/>
                </a:tc>
                <a:tc>
                  <a:txBody>
                    <a:bodyPr/>
                    <a:lstStyle/>
                    <a:p>
                      <a:pPr algn="l" fontAlgn="b"/>
                      <a:endParaRPr lang="en-US" sz="1000" b="0" i="0" u="none" strike="noStrike">
                        <a:effectLst/>
                        <a:latin typeface="Arial" panose="020B0604020202020204" pitchFamily="34" charset="0"/>
                      </a:endParaRPr>
                    </a:p>
                  </a:txBody>
                  <a:tcPr marL="9525" marR="9525" marT="9525" marB="0" anchor="b"/>
                </a:tc>
              </a:tr>
              <a:tr h="161925">
                <a:tc>
                  <a:txBody>
                    <a:bodyPr/>
                    <a:lstStyle/>
                    <a:p>
                      <a:pPr algn="l" fontAlgn="b"/>
                      <a:endParaRPr lang="en-US" sz="1000" b="0" i="0" u="none" strike="noStrike">
                        <a:effectLst/>
                        <a:latin typeface="Arial" panose="020B0604020202020204" pitchFamily="34" charset="0"/>
                      </a:endParaRPr>
                    </a:p>
                  </a:txBody>
                  <a:tcPr marL="9525" marR="9525" marT="9525" marB="0" anchor="b"/>
                </a:tc>
                <a:tc>
                  <a:txBody>
                    <a:bodyPr/>
                    <a:lstStyle/>
                    <a:p>
                      <a:pPr algn="l" fontAlgn="b"/>
                      <a:endParaRPr lang="en-US" sz="1000" b="0" i="0" u="none" strike="noStrike">
                        <a:effectLst/>
                        <a:latin typeface="Arial" panose="020B0604020202020204" pitchFamily="34" charset="0"/>
                      </a:endParaRPr>
                    </a:p>
                  </a:txBody>
                  <a:tcPr marL="9525" marR="9525" marT="9525" marB="0" anchor="b"/>
                </a:tc>
                <a:tc gridSpan="3">
                  <a:txBody>
                    <a:bodyPr/>
                    <a:lstStyle/>
                    <a:p>
                      <a:pPr algn="l" fontAlgn="b"/>
                      <a:r>
                        <a:rPr lang="en-US" sz="1000" u="none" strike="noStrike">
                          <a:effectLst/>
                        </a:rPr>
                        <a:t>Minor Repairs/Renovations</a:t>
                      </a:r>
                      <a:endParaRPr lang="en-US" sz="1000" b="1" i="0" u="none" strike="noStrike">
                        <a:effectLst/>
                        <a:latin typeface="Arial" panose="020B0604020202020204" pitchFamily="34" charset="0"/>
                      </a:endParaRPr>
                    </a:p>
                  </a:txBody>
                  <a:tcPr marL="9525" marR="9525" marT="9525" marB="0" anchor="b"/>
                </a:tc>
                <a:tc hMerge="1">
                  <a:txBody>
                    <a:bodyPr/>
                    <a:lstStyle/>
                    <a:p>
                      <a:endParaRPr lang="en-US"/>
                    </a:p>
                  </a:txBody>
                  <a:tcPr/>
                </a:tc>
                <a:tc hMerge="1">
                  <a:txBody>
                    <a:bodyPr/>
                    <a:lstStyle/>
                    <a:p>
                      <a:endParaRPr lang="en-US"/>
                    </a:p>
                  </a:txBody>
                  <a:tcPr/>
                </a:tc>
                <a:tc gridSpan="2">
                  <a:txBody>
                    <a:bodyPr/>
                    <a:lstStyle/>
                    <a:p>
                      <a:pPr algn="l" fontAlgn="b"/>
                      <a:r>
                        <a:rPr lang="en-US" sz="1000" u="none" strike="noStrike">
                          <a:effectLst/>
                        </a:rPr>
                        <a:t> $                  14,555.47 </a:t>
                      </a:r>
                      <a:endParaRPr lang="en-US" sz="1000" b="1" i="0" u="none" strike="noStrike">
                        <a:effectLst/>
                        <a:latin typeface="Arial" panose="020B0604020202020204" pitchFamily="34" charset="0"/>
                      </a:endParaRPr>
                    </a:p>
                  </a:txBody>
                  <a:tcPr marL="9525" marR="9525" marT="9525" marB="0" anchor="b"/>
                </a:tc>
                <a:tc hMerge="1">
                  <a:txBody>
                    <a:bodyPr/>
                    <a:lstStyle/>
                    <a:p>
                      <a:endParaRPr lang="en-US"/>
                    </a:p>
                  </a:txBody>
                  <a:tcPr/>
                </a:tc>
                <a:tc>
                  <a:txBody>
                    <a:bodyPr/>
                    <a:lstStyle/>
                    <a:p>
                      <a:pPr algn="l" fontAlgn="b"/>
                      <a:endParaRPr lang="en-US" sz="1000" b="1" i="0" u="none" strike="noStrike">
                        <a:effectLst/>
                        <a:latin typeface="Arial" panose="020B0604020202020204" pitchFamily="34" charset="0"/>
                      </a:endParaRPr>
                    </a:p>
                  </a:txBody>
                  <a:tcPr marL="9525" marR="9525" marT="9525" marB="0" anchor="b"/>
                </a:tc>
                <a:tc>
                  <a:txBody>
                    <a:bodyPr/>
                    <a:lstStyle/>
                    <a:p>
                      <a:pPr algn="l" fontAlgn="b"/>
                      <a:endParaRPr lang="en-US" sz="1000" b="0" i="0" u="none" strike="noStrike">
                        <a:effectLst/>
                        <a:latin typeface="Arial" panose="020B0604020202020204" pitchFamily="34" charset="0"/>
                      </a:endParaRPr>
                    </a:p>
                  </a:txBody>
                  <a:tcPr marL="9525" marR="9525" marT="9525" marB="0" anchor="b"/>
                </a:tc>
              </a:tr>
              <a:tr h="161925">
                <a:tc>
                  <a:txBody>
                    <a:bodyPr/>
                    <a:lstStyle/>
                    <a:p>
                      <a:pPr algn="l" fontAlgn="b"/>
                      <a:endParaRPr lang="en-US" sz="1000" b="0" i="0" u="none" strike="noStrike">
                        <a:effectLst/>
                        <a:latin typeface="Arial" panose="020B0604020202020204" pitchFamily="34" charset="0"/>
                      </a:endParaRPr>
                    </a:p>
                  </a:txBody>
                  <a:tcPr marL="9525" marR="9525" marT="9525" marB="0" anchor="b"/>
                </a:tc>
                <a:tc>
                  <a:txBody>
                    <a:bodyPr/>
                    <a:lstStyle/>
                    <a:p>
                      <a:pPr algn="l" fontAlgn="b"/>
                      <a:endParaRPr lang="en-US" sz="1000" b="0" i="0" u="none" strike="noStrike">
                        <a:effectLst/>
                        <a:latin typeface="Arial" panose="020B0604020202020204" pitchFamily="34" charset="0"/>
                      </a:endParaRPr>
                    </a:p>
                  </a:txBody>
                  <a:tcPr marL="9525" marR="9525" marT="9525" marB="0" anchor="b"/>
                </a:tc>
                <a:tc>
                  <a:txBody>
                    <a:bodyPr/>
                    <a:lstStyle/>
                    <a:p>
                      <a:pPr algn="l" fontAlgn="b"/>
                      <a:r>
                        <a:rPr lang="en-US" sz="1000" u="none" strike="noStrike">
                          <a:effectLst/>
                        </a:rPr>
                        <a:t>Total</a:t>
                      </a:r>
                      <a:endParaRPr lang="en-US" sz="1000" b="1" i="0" u="none" strike="noStrike">
                        <a:effectLst/>
                        <a:latin typeface="Arial" panose="020B0604020202020204" pitchFamily="34" charset="0"/>
                      </a:endParaRPr>
                    </a:p>
                  </a:txBody>
                  <a:tcPr marL="9525" marR="9525" marT="9525" marB="0" anchor="b"/>
                </a:tc>
                <a:tc>
                  <a:txBody>
                    <a:bodyPr/>
                    <a:lstStyle/>
                    <a:p>
                      <a:pPr algn="l" fontAlgn="b"/>
                      <a:endParaRPr lang="en-US" sz="1000" b="1" i="0" u="none" strike="noStrike">
                        <a:effectLst/>
                        <a:latin typeface="Arial" panose="020B0604020202020204" pitchFamily="34" charset="0"/>
                      </a:endParaRPr>
                    </a:p>
                  </a:txBody>
                  <a:tcPr marL="9525" marR="9525" marT="9525" marB="0" anchor="b"/>
                </a:tc>
                <a:tc>
                  <a:txBody>
                    <a:bodyPr/>
                    <a:lstStyle/>
                    <a:p>
                      <a:pPr algn="l" fontAlgn="b"/>
                      <a:endParaRPr lang="en-US" sz="1000" b="1" i="0" u="none" strike="noStrike">
                        <a:effectLst/>
                        <a:latin typeface="Arial" panose="020B0604020202020204" pitchFamily="34" charset="0"/>
                      </a:endParaRPr>
                    </a:p>
                  </a:txBody>
                  <a:tcPr marL="9525" marR="9525" marT="9525" marB="0" anchor="b"/>
                </a:tc>
                <a:tc gridSpan="2">
                  <a:txBody>
                    <a:bodyPr/>
                    <a:lstStyle/>
                    <a:p>
                      <a:pPr algn="l" fontAlgn="b"/>
                      <a:r>
                        <a:rPr lang="en-US" sz="1000" u="none" strike="noStrike">
                          <a:effectLst/>
                        </a:rPr>
                        <a:t> $                  96,299.99 </a:t>
                      </a:r>
                      <a:endParaRPr lang="en-US" sz="1000" b="1" i="0" u="none" strike="noStrike">
                        <a:effectLst/>
                        <a:latin typeface="Arial" panose="020B0604020202020204" pitchFamily="34" charset="0"/>
                      </a:endParaRPr>
                    </a:p>
                  </a:txBody>
                  <a:tcPr marL="9525" marR="9525" marT="9525" marB="0" anchor="b"/>
                </a:tc>
                <a:tc hMerge="1">
                  <a:txBody>
                    <a:bodyPr/>
                    <a:lstStyle/>
                    <a:p>
                      <a:endParaRPr lang="en-US"/>
                    </a:p>
                  </a:txBody>
                  <a:tcPr/>
                </a:tc>
                <a:tc>
                  <a:txBody>
                    <a:bodyPr/>
                    <a:lstStyle/>
                    <a:p>
                      <a:pPr algn="l" fontAlgn="b"/>
                      <a:endParaRPr lang="en-US" sz="1000" b="1" i="0" u="none" strike="noStrike">
                        <a:effectLst/>
                        <a:latin typeface="Arial" panose="020B0604020202020204" pitchFamily="34" charset="0"/>
                      </a:endParaRPr>
                    </a:p>
                  </a:txBody>
                  <a:tcPr marL="9525" marR="9525" marT="9525" marB="0" anchor="b"/>
                </a:tc>
                <a:tc>
                  <a:txBody>
                    <a:bodyPr/>
                    <a:lstStyle/>
                    <a:p>
                      <a:pPr algn="l" fontAlgn="b"/>
                      <a:endParaRPr lang="en-US" sz="1000" b="0" i="0" u="none" strike="noStrike">
                        <a:effectLst/>
                        <a:latin typeface="Arial" panose="020B0604020202020204" pitchFamily="34" charset="0"/>
                      </a:endParaRPr>
                    </a:p>
                  </a:txBody>
                  <a:tcPr marL="9525" marR="9525" marT="9525" marB="0" anchor="b"/>
                </a:tc>
              </a:tr>
              <a:tr h="161925">
                <a:tc>
                  <a:txBody>
                    <a:bodyPr/>
                    <a:lstStyle/>
                    <a:p>
                      <a:pPr algn="l" fontAlgn="b"/>
                      <a:endParaRPr lang="en-US" sz="1000" b="0" i="0" u="none" strike="noStrike">
                        <a:effectLst/>
                        <a:latin typeface="Arial" panose="020B0604020202020204" pitchFamily="34" charset="0"/>
                      </a:endParaRPr>
                    </a:p>
                  </a:txBody>
                  <a:tcPr marL="9525" marR="9525" marT="9525" marB="0" anchor="b"/>
                </a:tc>
                <a:tc>
                  <a:txBody>
                    <a:bodyPr/>
                    <a:lstStyle/>
                    <a:p>
                      <a:pPr algn="l" fontAlgn="b"/>
                      <a:endParaRPr lang="en-US" sz="1000" b="0" i="0" u="none" strike="noStrike">
                        <a:effectLst/>
                        <a:latin typeface="Arial" panose="020B0604020202020204" pitchFamily="34" charset="0"/>
                      </a:endParaRPr>
                    </a:p>
                  </a:txBody>
                  <a:tcPr marL="9525" marR="9525" marT="9525" marB="0" anchor="b"/>
                </a:tc>
                <a:tc>
                  <a:txBody>
                    <a:bodyPr/>
                    <a:lstStyle/>
                    <a:p>
                      <a:pPr algn="l" fontAlgn="b"/>
                      <a:endParaRPr lang="en-US" sz="1000" b="0" i="0" u="none" strike="noStrike">
                        <a:effectLst/>
                        <a:latin typeface="Arial" panose="020B0604020202020204" pitchFamily="34" charset="0"/>
                      </a:endParaRPr>
                    </a:p>
                  </a:txBody>
                  <a:tcPr marL="9525" marR="9525" marT="9525" marB="0" anchor="b"/>
                </a:tc>
                <a:tc>
                  <a:txBody>
                    <a:bodyPr/>
                    <a:lstStyle/>
                    <a:p>
                      <a:pPr algn="l" fontAlgn="b"/>
                      <a:endParaRPr lang="en-US" sz="1000" b="0" i="0" u="none" strike="noStrike">
                        <a:effectLst/>
                        <a:latin typeface="Arial" panose="020B0604020202020204" pitchFamily="34" charset="0"/>
                      </a:endParaRPr>
                    </a:p>
                  </a:txBody>
                  <a:tcPr marL="9525" marR="9525" marT="9525" marB="0" anchor="b"/>
                </a:tc>
                <a:tc>
                  <a:txBody>
                    <a:bodyPr/>
                    <a:lstStyle/>
                    <a:p>
                      <a:pPr algn="l" fontAlgn="b"/>
                      <a:endParaRPr lang="en-US" sz="1000" b="0" i="0" u="none" strike="noStrike">
                        <a:effectLst/>
                        <a:latin typeface="Arial" panose="020B0604020202020204" pitchFamily="34" charset="0"/>
                      </a:endParaRPr>
                    </a:p>
                  </a:txBody>
                  <a:tcPr marL="9525" marR="9525" marT="9525" marB="0" anchor="b"/>
                </a:tc>
                <a:tc>
                  <a:txBody>
                    <a:bodyPr/>
                    <a:lstStyle/>
                    <a:p>
                      <a:pPr algn="l" fontAlgn="b"/>
                      <a:endParaRPr lang="en-US" sz="1000" b="0" i="0" u="none" strike="noStrike">
                        <a:effectLst/>
                        <a:latin typeface="Arial" panose="020B0604020202020204" pitchFamily="34" charset="0"/>
                      </a:endParaRPr>
                    </a:p>
                  </a:txBody>
                  <a:tcPr marL="9525" marR="9525" marT="9525" marB="0" anchor="b"/>
                </a:tc>
                <a:tc>
                  <a:txBody>
                    <a:bodyPr/>
                    <a:lstStyle/>
                    <a:p>
                      <a:pPr algn="l" fontAlgn="b"/>
                      <a:endParaRPr lang="en-US" sz="1000" b="0" i="0" u="none" strike="noStrike">
                        <a:effectLst/>
                        <a:latin typeface="Arial" panose="020B0604020202020204" pitchFamily="34" charset="0"/>
                      </a:endParaRPr>
                    </a:p>
                  </a:txBody>
                  <a:tcPr marL="9525" marR="9525" marT="9525" marB="0" anchor="b"/>
                </a:tc>
                <a:tc>
                  <a:txBody>
                    <a:bodyPr/>
                    <a:lstStyle/>
                    <a:p>
                      <a:pPr algn="l" fontAlgn="b"/>
                      <a:endParaRPr lang="en-US" sz="1000" b="0" i="0" u="none" strike="noStrike" dirty="0">
                        <a:effectLst/>
                        <a:latin typeface="Arial" panose="020B0604020202020204" pitchFamily="34" charset="0"/>
                      </a:endParaRPr>
                    </a:p>
                  </a:txBody>
                  <a:tcPr marL="9525" marR="9525" marT="9525" marB="0" anchor="b"/>
                </a:tc>
                <a:tc>
                  <a:txBody>
                    <a:bodyPr/>
                    <a:lstStyle/>
                    <a:p>
                      <a:pPr algn="l" fontAlgn="b"/>
                      <a:endParaRPr lang="en-US" sz="1000" b="0" i="0" u="none" strike="noStrike">
                        <a:effectLst/>
                        <a:latin typeface="Arial" panose="020B0604020202020204" pitchFamily="34" charset="0"/>
                      </a:endParaRPr>
                    </a:p>
                  </a:txBody>
                  <a:tcPr marL="9525" marR="9525" marT="9525" marB="0" anchor="b"/>
                </a:tc>
              </a:tr>
              <a:tr h="161925">
                <a:tc>
                  <a:txBody>
                    <a:bodyPr/>
                    <a:lstStyle/>
                    <a:p>
                      <a:pPr algn="l" fontAlgn="b"/>
                      <a:endParaRPr lang="en-US" sz="1000" b="0" i="0" u="none" strike="noStrike">
                        <a:effectLst/>
                        <a:latin typeface="Arial" panose="020B0604020202020204" pitchFamily="34" charset="0"/>
                      </a:endParaRPr>
                    </a:p>
                  </a:txBody>
                  <a:tcPr marL="9525" marR="9525" marT="9525" marB="0" anchor="b"/>
                </a:tc>
                <a:tc>
                  <a:txBody>
                    <a:bodyPr/>
                    <a:lstStyle/>
                    <a:p>
                      <a:pPr algn="l" fontAlgn="b"/>
                      <a:endParaRPr lang="en-US" sz="1000" b="0" i="0" u="none" strike="noStrike">
                        <a:effectLst/>
                        <a:latin typeface="Arial" panose="020B0604020202020204" pitchFamily="34" charset="0"/>
                      </a:endParaRPr>
                    </a:p>
                  </a:txBody>
                  <a:tcPr marL="9525" marR="9525" marT="9525" marB="0" anchor="b"/>
                </a:tc>
                <a:tc gridSpan="4">
                  <a:txBody>
                    <a:bodyPr/>
                    <a:lstStyle/>
                    <a:p>
                      <a:pPr algn="l" fontAlgn="b"/>
                      <a:r>
                        <a:rPr lang="en-US" sz="1000" u="none" strike="noStrike">
                          <a:effectLst/>
                        </a:rPr>
                        <a:t>Operational Costs Per Square Meter</a:t>
                      </a:r>
                      <a:endParaRPr lang="en-US" sz="1000" b="1" i="0" u="none" strike="noStrike">
                        <a:effectLst/>
                        <a:latin typeface="Arial" panose="020B0604020202020204" pitchFamily="34" charset="0"/>
                      </a:endParaRPr>
                    </a:p>
                  </a:txBody>
                  <a:tcPr marL="9525" marR="9525" marT="9525" marB="0" anchor="b"/>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1000" u="none" strike="noStrike">
                          <a:effectLst/>
                        </a:rPr>
                        <a:t> $     26.82 </a:t>
                      </a:r>
                      <a:endParaRPr lang="en-US" sz="1000" b="1" i="0" u="none" strike="noStrike">
                        <a:effectLst/>
                        <a:latin typeface="Arial" panose="020B0604020202020204" pitchFamily="34" charset="0"/>
                      </a:endParaRPr>
                    </a:p>
                  </a:txBody>
                  <a:tcPr marL="9525" marR="9525" marT="9525" marB="0" anchor="b"/>
                </a:tc>
                <a:tc>
                  <a:txBody>
                    <a:bodyPr/>
                    <a:lstStyle/>
                    <a:p>
                      <a:pPr algn="l" fontAlgn="b"/>
                      <a:endParaRPr lang="en-US" sz="1000" b="0" i="0" u="none" strike="noStrike">
                        <a:effectLst/>
                        <a:latin typeface="Arial" panose="020B0604020202020204" pitchFamily="34" charset="0"/>
                      </a:endParaRPr>
                    </a:p>
                  </a:txBody>
                  <a:tcPr marL="9525" marR="9525" marT="9525" marB="0" anchor="b"/>
                </a:tc>
                <a:tc>
                  <a:txBody>
                    <a:bodyPr/>
                    <a:lstStyle/>
                    <a:p>
                      <a:pPr algn="l" fontAlgn="b"/>
                      <a:endParaRPr lang="en-US" sz="1000" b="0" i="0" u="none" strike="noStrike">
                        <a:effectLst/>
                        <a:latin typeface="Arial" panose="020B0604020202020204" pitchFamily="34" charset="0"/>
                      </a:endParaRPr>
                    </a:p>
                  </a:txBody>
                  <a:tcPr marL="9525" marR="9525" marT="9525" marB="0" anchor="b"/>
                </a:tc>
              </a:tr>
              <a:tr h="161925">
                <a:tc>
                  <a:txBody>
                    <a:bodyPr/>
                    <a:lstStyle/>
                    <a:p>
                      <a:pPr algn="l" fontAlgn="b"/>
                      <a:endParaRPr lang="en-US" sz="1000" b="0" i="0" u="none" strike="noStrike">
                        <a:effectLst/>
                        <a:latin typeface="Arial" panose="020B0604020202020204" pitchFamily="34" charset="0"/>
                      </a:endParaRPr>
                    </a:p>
                  </a:txBody>
                  <a:tcPr marL="9525" marR="9525" marT="9525" marB="0" anchor="b"/>
                </a:tc>
                <a:tc>
                  <a:txBody>
                    <a:bodyPr/>
                    <a:lstStyle/>
                    <a:p>
                      <a:pPr algn="l" fontAlgn="b"/>
                      <a:endParaRPr lang="en-US" sz="1000" b="0" i="0" u="none" strike="noStrike">
                        <a:effectLst/>
                        <a:latin typeface="Arial" panose="020B0604020202020204" pitchFamily="34" charset="0"/>
                      </a:endParaRPr>
                    </a:p>
                  </a:txBody>
                  <a:tcPr marL="9525" marR="9525" marT="9525" marB="0" anchor="b"/>
                </a:tc>
                <a:tc>
                  <a:txBody>
                    <a:bodyPr/>
                    <a:lstStyle/>
                    <a:p>
                      <a:pPr algn="l" fontAlgn="b"/>
                      <a:r>
                        <a:rPr lang="en-US" sz="1000" u="none" strike="noStrike">
                          <a:effectLst/>
                        </a:rPr>
                        <a:t>Based on:</a:t>
                      </a:r>
                      <a:endParaRPr lang="en-US" sz="1000" b="0" i="0" u="none" strike="noStrike">
                        <a:effectLst/>
                        <a:latin typeface="Arial" panose="020B0604020202020204" pitchFamily="34" charset="0"/>
                      </a:endParaRPr>
                    </a:p>
                  </a:txBody>
                  <a:tcPr marL="9525" marR="9525" marT="9525" marB="0" anchor="b"/>
                </a:tc>
                <a:tc>
                  <a:txBody>
                    <a:bodyPr/>
                    <a:lstStyle/>
                    <a:p>
                      <a:pPr algn="r" fontAlgn="b"/>
                      <a:r>
                        <a:rPr lang="en-US" sz="1000" u="none" strike="noStrike">
                          <a:effectLst/>
                        </a:rPr>
                        <a:t>3590</a:t>
                      </a:r>
                      <a:endParaRPr lang="en-US" sz="1000" b="0" i="0" u="none" strike="noStrike">
                        <a:effectLst/>
                        <a:latin typeface="Arial" panose="020B0604020202020204" pitchFamily="34" charset="0"/>
                      </a:endParaRPr>
                    </a:p>
                  </a:txBody>
                  <a:tcPr marL="9525" marR="9525" marT="9525" marB="0" anchor="b"/>
                </a:tc>
                <a:tc>
                  <a:txBody>
                    <a:bodyPr/>
                    <a:lstStyle/>
                    <a:p>
                      <a:pPr algn="l" fontAlgn="b"/>
                      <a:r>
                        <a:rPr lang="en-US" sz="1000" u="none" strike="noStrike">
                          <a:effectLst/>
                        </a:rPr>
                        <a:t>Sq Meters</a:t>
                      </a:r>
                      <a:endParaRPr lang="en-US" sz="1000" b="0" i="0" u="none" strike="noStrike">
                        <a:effectLst/>
                        <a:latin typeface="Arial" panose="020B0604020202020204" pitchFamily="34" charset="0"/>
                      </a:endParaRPr>
                    </a:p>
                  </a:txBody>
                  <a:tcPr marL="9525" marR="9525" marT="9525" marB="0" anchor="b"/>
                </a:tc>
                <a:tc>
                  <a:txBody>
                    <a:bodyPr/>
                    <a:lstStyle/>
                    <a:p>
                      <a:pPr algn="l" fontAlgn="b"/>
                      <a:endParaRPr lang="en-US" sz="1000" b="0" i="0" u="none" strike="noStrike">
                        <a:effectLst/>
                        <a:latin typeface="Arial" panose="020B0604020202020204" pitchFamily="34" charset="0"/>
                      </a:endParaRPr>
                    </a:p>
                  </a:txBody>
                  <a:tcPr marL="9525" marR="9525" marT="9525" marB="0" anchor="b"/>
                </a:tc>
                <a:tc>
                  <a:txBody>
                    <a:bodyPr/>
                    <a:lstStyle/>
                    <a:p>
                      <a:pPr algn="l" fontAlgn="b"/>
                      <a:endParaRPr lang="en-US" sz="1000" b="1" i="0" u="none" strike="noStrike">
                        <a:effectLst/>
                        <a:latin typeface="Arial" panose="020B0604020202020204" pitchFamily="34" charset="0"/>
                      </a:endParaRPr>
                    </a:p>
                  </a:txBody>
                  <a:tcPr marL="9525" marR="9525" marT="9525" marB="0" anchor="b"/>
                </a:tc>
                <a:tc>
                  <a:txBody>
                    <a:bodyPr/>
                    <a:lstStyle/>
                    <a:p>
                      <a:pPr algn="l" fontAlgn="b"/>
                      <a:endParaRPr lang="en-US" sz="1000" b="0" i="0" u="none" strike="noStrike">
                        <a:effectLst/>
                        <a:latin typeface="Arial" panose="020B0604020202020204" pitchFamily="34" charset="0"/>
                      </a:endParaRPr>
                    </a:p>
                  </a:txBody>
                  <a:tcPr marL="9525" marR="9525" marT="9525" marB="0" anchor="b"/>
                </a:tc>
                <a:tc>
                  <a:txBody>
                    <a:bodyPr/>
                    <a:lstStyle/>
                    <a:p>
                      <a:pPr algn="l" fontAlgn="b"/>
                      <a:endParaRPr lang="en-US" sz="1000" b="0" i="0" u="none" strike="noStrike">
                        <a:effectLst/>
                        <a:latin typeface="Arial" panose="020B0604020202020204" pitchFamily="34" charset="0"/>
                      </a:endParaRPr>
                    </a:p>
                  </a:txBody>
                  <a:tcPr marL="9525" marR="9525" marT="9525" marB="0" anchor="b"/>
                </a:tc>
              </a:tr>
              <a:tr h="161925">
                <a:tc>
                  <a:txBody>
                    <a:bodyPr/>
                    <a:lstStyle/>
                    <a:p>
                      <a:pPr algn="l" fontAlgn="b"/>
                      <a:endParaRPr lang="en-US" sz="1000" b="0" i="0" u="none" strike="noStrike">
                        <a:effectLst/>
                        <a:latin typeface="Arial" panose="020B0604020202020204" pitchFamily="34" charset="0"/>
                      </a:endParaRPr>
                    </a:p>
                  </a:txBody>
                  <a:tcPr marL="9525" marR="9525" marT="9525" marB="0" anchor="b"/>
                </a:tc>
                <a:tc>
                  <a:txBody>
                    <a:bodyPr/>
                    <a:lstStyle/>
                    <a:p>
                      <a:pPr algn="l" fontAlgn="b"/>
                      <a:endParaRPr lang="en-US" sz="1000" b="0" i="0" u="none" strike="noStrike">
                        <a:effectLst/>
                        <a:latin typeface="Arial" panose="020B0604020202020204" pitchFamily="34" charset="0"/>
                      </a:endParaRPr>
                    </a:p>
                  </a:txBody>
                  <a:tcPr marL="9525" marR="9525" marT="9525" marB="0" anchor="b"/>
                </a:tc>
                <a:tc>
                  <a:txBody>
                    <a:bodyPr/>
                    <a:lstStyle/>
                    <a:p>
                      <a:pPr algn="l" fontAlgn="b"/>
                      <a:endParaRPr lang="en-US" sz="1000" b="0" i="0" u="none" strike="noStrike">
                        <a:effectLst/>
                        <a:latin typeface="Arial" panose="020B0604020202020204" pitchFamily="34" charset="0"/>
                      </a:endParaRPr>
                    </a:p>
                  </a:txBody>
                  <a:tcPr marL="9525" marR="9525" marT="9525" marB="0" anchor="b"/>
                </a:tc>
                <a:tc>
                  <a:txBody>
                    <a:bodyPr/>
                    <a:lstStyle/>
                    <a:p>
                      <a:pPr algn="l" fontAlgn="b"/>
                      <a:endParaRPr lang="en-US" sz="1000" b="0" i="0" u="none" strike="noStrike">
                        <a:effectLst/>
                        <a:latin typeface="Arial" panose="020B0604020202020204" pitchFamily="34" charset="0"/>
                      </a:endParaRPr>
                    </a:p>
                  </a:txBody>
                  <a:tcPr marL="9525" marR="9525" marT="9525" marB="0" anchor="b"/>
                </a:tc>
                <a:tc>
                  <a:txBody>
                    <a:bodyPr/>
                    <a:lstStyle/>
                    <a:p>
                      <a:pPr algn="l" fontAlgn="b"/>
                      <a:endParaRPr lang="en-US" sz="1000" b="0" i="0" u="none" strike="noStrike">
                        <a:effectLst/>
                        <a:latin typeface="Arial" panose="020B0604020202020204" pitchFamily="34" charset="0"/>
                      </a:endParaRPr>
                    </a:p>
                  </a:txBody>
                  <a:tcPr marL="9525" marR="9525" marT="9525" marB="0" anchor="b"/>
                </a:tc>
                <a:tc>
                  <a:txBody>
                    <a:bodyPr/>
                    <a:lstStyle/>
                    <a:p>
                      <a:pPr algn="l" fontAlgn="b"/>
                      <a:endParaRPr lang="en-US" sz="1000" b="0" i="0" u="none" strike="noStrike">
                        <a:effectLst/>
                        <a:latin typeface="Arial" panose="020B0604020202020204" pitchFamily="34" charset="0"/>
                      </a:endParaRPr>
                    </a:p>
                  </a:txBody>
                  <a:tcPr marL="9525" marR="9525" marT="9525" marB="0" anchor="b"/>
                </a:tc>
                <a:tc>
                  <a:txBody>
                    <a:bodyPr/>
                    <a:lstStyle/>
                    <a:p>
                      <a:pPr algn="l" fontAlgn="b"/>
                      <a:endParaRPr lang="en-US" sz="1000" b="0" i="0" u="none" strike="noStrike">
                        <a:effectLst/>
                        <a:latin typeface="Arial" panose="020B0604020202020204" pitchFamily="34" charset="0"/>
                      </a:endParaRPr>
                    </a:p>
                  </a:txBody>
                  <a:tcPr marL="9525" marR="9525" marT="9525" marB="0" anchor="b"/>
                </a:tc>
                <a:tc>
                  <a:txBody>
                    <a:bodyPr/>
                    <a:lstStyle/>
                    <a:p>
                      <a:pPr algn="l" fontAlgn="b"/>
                      <a:endParaRPr lang="en-US" sz="1000" b="0" i="0" u="none" strike="noStrike">
                        <a:effectLst/>
                        <a:latin typeface="Arial" panose="020B0604020202020204" pitchFamily="34" charset="0"/>
                      </a:endParaRPr>
                    </a:p>
                  </a:txBody>
                  <a:tcPr marL="9525" marR="9525" marT="9525" marB="0" anchor="b"/>
                </a:tc>
                <a:tc>
                  <a:txBody>
                    <a:bodyPr/>
                    <a:lstStyle/>
                    <a:p>
                      <a:pPr algn="l" fontAlgn="b"/>
                      <a:endParaRPr lang="en-US" sz="1000" b="0" i="0" u="none" strike="noStrike">
                        <a:effectLst/>
                        <a:latin typeface="Arial" panose="020B0604020202020204" pitchFamily="34" charset="0"/>
                      </a:endParaRPr>
                    </a:p>
                  </a:txBody>
                  <a:tcPr marL="9525" marR="9525" marT="9525" marB="0" anchor="b"/>
                </a:tc>
              </a:tr>
              <a:tr h="161925">
                <a:tc>
                  <a:txBody>
                    <a:bodyPr/>
                    <a:lstStyle/>
                    <a:p>
                      <a:pPr algn="l" fontAlgn="b"/>
                      <a:endParaRPr lang="en-US" sz="1000" b="0" i="0" u="none" strike="noStrike">
                        <a:effectLst/>
                        <a:latin typeface="Arial" panose="020B0604020202020204" pitchFamily="34" charset="0"/>
                      </a:endParaRPr>
                    </a:p>
                  </a:txBody>
                  <a:tcPr marL="9525" marR="9525" marT="9525" marB="0" anchor="b"/>
                </a:tc>
                <a:tc>
                  <a:txBody>
                    <a:bodyPr/>
                    <a:lstStyle/>
                    <a:p>
                      <a:pPr algn="l" fontAlgn="b"/>
                      <a:endParaRPr lang="en-US" sz="1000" b="0" i="0" u="none" strike="noStrike">
                        <a:effectLst/>
                        <a:latin typeface="Arial" panose="020B0604020202020204" pitchFamily="34" charset="0"/>
                      </a:endParaRPr>
                    </a:p>
                  </a:txBody>
                  <a:tcPr marL="9525" marR="9525" marT="9525" marB="0" anchor="b"/>
                </a:tc>
                <a:tc gridSpan="3">
                  <a:txBody>
                    <a:bodyPr/>
                    <a:lstStyle/>
                    <a:p>
                      <a:pPr algn="l" fontAlgn="b"/>
                      <a:r>
                        <a:rPr lang="en-US" sz="1000" u="none" strike="noStrike">
                          <a:effectLst/>
                        </a:rPr>
                        <a:t>Operational Costs Per Student</a:t>
                      </a:r>
                      <a:endParaRPr lang="en-US" sz="1000" b="1" i="0" u="none" strike="noStrike">
                        <a:effectLst/>
                        <a:latin typeface="Arial" panose="020B0604020202020204" pitchFamily="34" charset="0"/>
                      </a:endParaRPr>
                    </a:p>
                  </a:txBody>
                  <a:tcPr marL="9525" marR="9525" marT="9525" marB="0" anchor="b"/>
                </a:tc>
                <a:tc hMerge="1">
                  <a:txBody>
                    <a:bodyPr/>
                    <a:lstStyle/>
                    <a:p>
                      <a:endParaRPr lang="en-US"/>
                    </a:p>
                  </a:txBody>
                  <a:tcPr/>
                </a:tc>
                <a:tc hMerge="1">
                  <a:txBody>
                    <a:bodyPr/>
                    <a:lstStyle/>
                    <a:p>
                      <a:endParaRPr lang="en-US"/>
                    </a:p>
                  </a:txBody>
                  <a:tcPr/>
                </a:tc>
                <a:tc>
                  <a:txBody>
                    <a:bodyPr/>
                    <a:lstStyle/>
                    <a:p>
                      <a:pPr algn="l" fontAlgn="b"/>
                      <a:endParaRPr lang="en-US" sz="1000" b="0" i="0" u="none" strike="noStrike">
                        <a:effectLst/>
                        <a:latin typeface="Arial" panose="020B0604020202020204" pitchFamily="34" charset="0"/>
                      </a:endParaRPr>
                    </a:p>
                  </a:txBody>
                  <a:tcPr marL="9525" marR="9525" marT="9525" marB="0" anchor="b"/>
                </a:tc>
                <a:tc>
                  <a:txBody>
                    <a:bodyPr/>
                    <a:lstStyle/>
                    <a:p>
                      <a:pPr algn="l" fontAlgn="b"/>
                      <a:r>
                        <a:rPr lang="en-US" sz="1000" u="none" strike="noStrike">
                          <a:effectLst/>
                        </a:rPr>
                        <a:t> $    277.52 </a:t>
                      </a:r>
                      <a:endParaRPr lang="en-US" sz="1000" b="1" i="0" u="none" strike="noStrike">
                        <a:effectLst/>
                        <a:latin typeface="Arial" panose="020B0604020202020204" pitchFamily="34" charset="0"/>
                      </a:endParaRPr>
                    </a:p>
                  </a:txBody>
                  <a:tcPr marL="9525" marR="9525" marT="9525" marB="0" anchor="b"/>
                </a:tc>
                <a:tc>
                  <a:txBody>
                    <a:bodyPr/>
                    <a:lstStyle/>
                    <a:p>
                      <a:pPr algn="l" fontAlgn="b"/>
                      <a:endParaRPr lang="en-US" sz="1000" b="0" i="0" u="none" strike="noStrike">
                        <a:effectLst/>
                        <a:latin typeface="Arial" panose="020B0604020202020204" pitchFamily="34" charset="0"/>
                      </a:endParaRPr>
                    </a:p>
                  </a:txBody>
                  <a:tcPr marL="9525" marR="9525" marT="9525" marB="0" anchor="b"/>
                </a:tc>
                <a:tc>
                  <a:txBody>
                    <a:bodyPr/>
                    <a:lstStyle/>
                    <a:p>
                      <a:pPr algn="l" fontAlgn="b"/>
                      <a:endParaRPr lang="en-US" sz="1000" b="0" i="0" u="none" strike="noStrike">
                        <a:effectLst/>
                        <a:latin typeface="Arial" panose="020B0604020202020204" pitchFamily="34" charset="0"/>
                      </a:endParaRPr>
                    </a:p>
                  </a:txBody>
                  <a:tcPr marL="9525" marR="9525" marT="9525" marB="0" anchor="b"/>
                </a:tc>
              </a:tr>
              <a:tr h="161925">
                <a:tc>
                  <a:txBody>
                    <a:bodyPr/>
                    <a:lstStyle/>
                    <a:p>
                      <a:pPr algn="l" fontAlgn="b"/>
                      <a:endParaRPr lang="en-US" sz="1000" b="0" i="0" u="none" strike="noStrike">
                        <a:effectLst/>
                        <a:latin typeface="Arial" panose="020B0604020202020204" pitchFamily="34" charset="0"/>
                      </a:endParaRPr>
                    </a:p>
                  </a:txBody>
                  <a:tcPr marL="9525" marR="9525" marT="9525" marB="0" anchor="b"/>
                </a:tc>
                <a:tc>
                  <a:txBody>
                    <a:bodyPr/>
                    <a:lstStyle/>
                    <a:p>
                      <a:pPr algn="l" fontAlgn="b"/>
                      <a:endParaRPr lang="en-US" sz="1000" b="0" i="0" u="none" strike="noStrike">
                        <a:effectLst/>
                        <a:latin typeface="Arial" panose="020B0604020202020204" pitchFamily="34" charset="0"/>
                      </a:endParaRPr>
                    </a:p>
                  </a:txBody>
                  <a:tcPr marL="9525" marR="9525" marT="9525" marB="0" anchor="b"/>
                </a:tc>
                <a:tc>
                  <a:txBody>
                    <a:bodyPr/>
                    <a:lstStyle/>
                    <a:p>
                      <a:pPr algn="l" fontAlgn="b"/>
                      <a:r>
                        <a:rPr lang="en-US" sz="1000" u="none" strike="noStrike">
                          <a:effectLst/>
                        </a:rPr>
                        <a:t>Based on:</a:t>
                      </a:r>
                      <a:endParaRPr lang="en-US" sz="1000" b="0" i="0" u="none" strike="noStrike">
                        <a:effectLst/>
                        <a:latin typeface="Arial" panose="020B0604020202020204" pitchFamily="34" charset="0"/>
                      </a:endParaRPr>
                    </a:p>
                  </a:txBody>
                  <a:tcPr marL="9525" marR="9525" marT="9525" marB="0" anchor="b"/>
                </a:tc>
                <a:tc>
                  <a:txBody>
                    <a:bodyPr/>
                    <a:lstStyle/>
                    <a:p>
                      <a:pPr algn="r" fontAlgn="b"/>
                      <a:r>
                        <a:rPr lang="en-US" sz="1000" u="none" strike="noStrike">
                          <a:effectLst/>
                        </a:rPr>
                        <a:t>347</a:t>
                      </a:r>
                      <a:endParaRPr lang="en-US" sz="1000" b="0" i="0" u="none" strike="noStrike">
                        <a:effectLst/>
                        <a:latin typeface="Arial" panose="020B0604020202020204" pitchFamily="34" charset="0"/>
                      </a:endParaRPr>
                    </a:p>
                  </a:txBody>
                  <a:tcPr marL="9525" marR="9525" marT="9525" marB="0" anchor="b"/>
                </a:tc>
                <a:tc>
                  <a:txBody>
                    <a:bodyPr/>
                    <a:lstStyle/>
                    <a:p>
                      <a:pPr algn="l" fontAlgn="b"/>
                      <a:r>
                        <a:rPr lang="en-US" sz="1000" u="none" strike="noStrike">
                          <a:effectLst/>
                        </a:rPr>
                        <a:t>Enrollment</a:t>
                      </a:r>
                      <a:endParaRPr lang="en-US" sz="1000" b="0" i="0" u="none" strike="noStrike">
                        <a:effectLst/>
                        <a:latin typeface="Arial" panose="020B0604020202020204" pitchFamily="34" charset="0"/>
                      </a:endParaRPr>
                    </a:p>
                  </a:txBody>
                  <a:tcPr marL="9525" marR="9525" marT="9525" marB="0" anchor="b"/>
                </a:tc>
                <a:tc>
                  <a:txBody>
                    <a:bodyPr/>
                    <a:lstStyle/>
                    <a:p>
                      <a:pPr algn="l" fontAlgn="b"/>
                      <a:endParaRPr lang="en-US" sz="1000" b="0" i="0" u="none" strike="noStrike">
                        <a:effectLst/>
                        <a:latin typeface="Arial" panose="020B0604020202020204" pitchFamily="34" charset="0"/>
                      </a:endParaRPr>
                    </a:p>
                  </a:txBody>
                  <a:tcPr marL="9525" marR="9525" marT="9525" marB="0" anchor="b"/>
                </a:tc>
                <a:tc>
                  <a:txBody>
                    <a:bodyPr/>
                    <a:lstStyle/>
                    <a:p>
                      <a:pPr algn="l" fontAlgn="b"/>
                      <a:endParaRPr lang="en-US" sz="1000" b="1" i="0" u="none" strike="noStrike">
                        <a:effectLst/>
                        <a:latin typeface="Arial" panose="020B0604020202020204" pitchFamily="34" charset="0"/>
                      </a:endParaRPr>
                    </a:p>
                  </a:txBody>
                  <a:tcPr marL="9525" marR="9525" marT="9525" marB="0" anchor="b"/>
                </a:tc>
                <a:tc>
                  <a:txBody>
                    <a:bodyPr/>
                    <a:lstStyle/>
                    <a:p>
                      <a:pPr algn="l" fontAlgn="b"/>
                      <a:endParaRPr lang="en-US" sz="1000" b="1" i="0" u="none" strike="noStrike">
                        <a:effectLst/>
                        <a:latin typeface="Arial" panose="020B0604020202020204" pitchFamily="34" charset="0"/>
                      </a:endParaRPr>
                    </a:p>
                  </a:txBody>
                  <a:tcPr marL="9525" marR="9525" marT="9525" marB="0" anchor="b"/>
                </a:tc>
                <a:tc>
                  <a:txBody>
                    <a:bodyPr/>
                    <a:lstStyle/>
                    <a:p>
                      <a:pPr algn="l" fontAlgn="b"/>
                      <a:endParaRPr lang="en-US" sz="1000" b="0" i="0" u="none" strike="noStrike" dirty="0">
                        <a:effectLst/>
                        <a:latin typeface="Arial" panose="020B0604020202020204" pitchFamily="34" charset="0"/>
                      </a:endParaRPr>
                    </a:p>
                  </a:txBody>
                  <a:tcPr marL="9525" marR="9525" marT="9525" marB="0" anchor="b"/>
                </a:tc>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4216925011"/>
              </p:ext>
            </p:extLst>
          </p:nvPr>
        </p:nvGraphicFramePr>
        <p:xfrm>
          <a:off x="6419089" y="1819795"/>
          <a:ext cx="4109574" cy="1106284"/>
        </p:xfrm>
        <a:graphic>
          <a:graphicData uri="http://schemas.openxmlformats.org/drawingml/2006/table">
            <a:tbl>
              <a:tblPr/>
              <a:tblGrid>
                <a:gridCol w="644639"/>
                <a:gridCol w="644639"/>
                <a:gridCol w="1248988"/>
                <a:gridCol w="1571308"/>
              </a:tblGrid>
              <a:tr h="276571">
                <a:tc gridSpan="4">
                  <a:txBody>
                    <a:bodyPr/>
                    <a:lstStyle/>
                    <a:p>
                      <a:pPr algn="ctr" fontAlgn="b"/>
                      <a:r>
                        <a:rPr lang="en-US" sz="1100" b="0" i="0" u="none" strike="noStrike" dirty="0">
                          <a:solidFill>
                            <a:srgbClr val="FFFF00"/>
                          </a:solidFill>
                          <a:effectLst/>
                          <a:latin typeface="Calibri" panose="020F0502020204030204" pitchFamily="34" charset="0"/>
                        </a:rPr>
                        <a:t>Barker's Point Elementary School</a:t>
                      </a:r>
                    </a:p>
                  </a:txBody>
                  <a:tcPr marL="9525" marR="9525" marT="9525" marB="0" anchor="b">
                    <a:lnL>
                      <a:noFill/>
                    </a:lnL>
                    <a:lnR>
                      <a:noFill/>
                    </a:lnR>
                    <a:lnT>
                      <a:noFill/>
                    </a:lnT>
                    <a:lnB>
                      <a:noFill/>
                    </a:lnB>
                    <a:solidFill>
                      <a:srgbClr val="0000FF"/>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276571">
                <a:tc gridSpan="4">
                  <a:txBody>
                    <a:bodyPr/>
                    <a:lstStyle/>
                    <a:p>
                      <a:pPr algn="ctr" fontAlgn="b"/>
                      <a:r>
                        <a:rPr lang="en-US" sz="1100" b="0" i="0" u="none" strike="noStrike">
                          <a:solidFill>
                            <a:srgbClr val="FFFF00"/>
                          </a:solidFill>
                          <a:effectLst/>
                          <a:latin typeface="Calibri" panose="020F0502020204030204" pitchFamily="34" charset="0"/>
                        </a:rPr>
                        <a:t>Functional Capacity</a:t>
                      </a:r>
                    </a:p>
                  </a:txBody>
                  <a:tcPr marL="9525" marR="9525" marT="9525" marB="0" anchor="b">
                    <a:lnL>
                      <a:noFill/>
                    </a:lnL>
                    <a:lnR>
                      <a:noFill/>
                    </a:lnR>
                    <a:lnT>
                      <a:noFill/>
                    </a:lnT>
                    <a:lnB>
                      <a:noFill/>
                    </a:lnB>
                    <a:solidFill>
                      <a:srgbClr val="0000FF"/>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276571">
                <a:tc>
                  <a:txBody>
                    <a:bodyPr/>
                    <a:lstStyle/>
                    <a:p>
                      <a:pPr algn="ctr" fontAlgn="b"/>
                      <a:r>
                        <a:rPr lang="en-US" sz="1100" b="0" i="0" u="none" strike="noStrike">
                          <a:solidFill>
                            <a:srgbClr val="000000"/>
                          </a:solidFill>
                          <a:effectLst/>
                          <a:latin typeface="Calibri" panose="020F0502020204030204" pitchFamily="34" charset="0"/>
                        </a:rPr>
                        <a:t>100%</a:t>
                      </a: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80%</a:t>
                      </a: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2016-17 Enrolment</a:t>
                      </a: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Over/Under 80%</a:t>
                      </a:r>
                    </a:p>
                  </a:txBody>
                  <a:tcPr marL="9525" marR="9525" marT="9525" marB="0" anchor="b">
                    <a:lnL>
                      <a:noFill/>
                    </a:lnL>
                    <a:lnR>
                      <a:noFill/>
                    </a:lnR>
                    <a:lnT>
                      <a:noFill/>
                    </a:lnT>
                    <a:lnB>
                      <a:noFill/>
                    </a:lnB>
                  </a:tcPr>
                </a:tc>
              </a:tr>
              <a:tr h="276571">
                <a:tc>
                  <a:txBody>
                    <a:bodyPr/>
                    <a:lstStyle/>
                    <a:p>
                      <a:pPr algn="ctr" fontAlgn="b"/>
                      <a:r>
                        <a:rPr lang="en-US" sz="1100" b="0" i="0" u="none" strike="noStrike">
                          <a:solidFill>
                            <a:srgbClr val="000000"/>
                          </a:solidFill>
                          <a:effectLst/>
                          <a:latin typeface="Calibri" panose="020F0502020204030204" pitchFamily="34" charset="0"/>
                        </a:rPr>
                        <a:t>432</a:t>
                      </a: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346</a:t>
                      </a: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347</a:t>
                      </a:r>
                    </a:p>
                  </a:txBody>
                  <a:tcPr marL="9525" marR="9525" marT="9525" marB="0" anchor="b">
                    <a:lnL>
                      <a:noFill/>
                    </a:lnL>
                    <a:lnR>
                      <a:noFill/>
                    </a:lnR>
                    <a:lnT>
                      <a:noFill/>
                    </a:lnT>
                    <a:lnB>
                      <a:noFill/>
                    </a:lnB>
                  </a:tcPr>
                </a:tc>
                <a:tc>
                  <a:txBody>
                    <a:bodyPr/>
                    <a:lstStyle/>
                    <a:p>
                      <a:pPr algn="ctr" fontAlgn="b"/>
                      <a:r>
                        <a:rPr lang="en-US" sz="1100" b="1" i="0" u="none" strike="noStrike" dirty="0">
                          <a:solidFill>
                            <a:srgbClr val="000000"/>
                          </a:solidFill>
                          <a:effectLst/>
                          <a:latin typeface="Calibri" panose="020F0502020204030204" pitchFamily="34" charset="0"/>
                        </a:rPr>
                        <a:t>1</a:t>
                      </a:r>
                    </a:p>
                  </a:txBody>
                  <a:tcPr marL="9525" marR="9525" marT="9525" marB="0" anchor="b">
                    <a:lnL>
                      <a:noFill/>
                    </a:lnL>
                    <a:lnR>
                      <a:noFill/>
                    </a:lnR>
                    <a:lnT>
                      <a:noFill/>
                    </a:lnT>
                    <a:lnB>
                      <a:noFill/>
                    </a:lnB>
                  </a:tcPr>
                </a:tc>
              </a:tr>
            </a:tbl>
          </a:graphicData>
        </a:graphic>
      </p:graphicFrame>
    </p:spTree>
    <p:extLst>
      <p:ext uri="{BB962C8B-B14F-4D97-AF65-F5344CB8AC3E}">
        <p14:creationId xmlns:p14="http://schemas.microsoft.com/office/powerpoint/2010/main" val="21986784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6172" y="356416"/>
            <a:ext cx="10515600" cy="1325563"/>
          </a:xfrm>
          <a:solidFill>
            <a:srgbClr val="B0953A"/>
          </a:solidFill>
        </p:spPr>
        <p:style>
          <a:lnRef idx="2">
            <a:schemeClr val="accent4">
              <a:shade val="50000"/>
            </a:schemeClr>
          </a:lnRef>
          <a:fillRef idx="1">
            <a:schemeClr val="accent4"/>
          </a:fillRef>
          <a:effectRef idx="0">
            <a:schemeClr val="accent4"/>
          </a:effectRef>
          <a:fontRef idx="minor">
            <a:schemeClr val="lt1"/>
          </a:fontRef>
        </p:style>
        <p:txBody>
          <a:bodyPr>
            <a:normAutofit/>
          </a:bodyPr>
          <a:lstStyle/>
          <a:p>
            <a:pPr algn="ctr"/>
            <a:r>
              <a:rPr lang="en-US" sz="4200" dirty="0" smtClean="0">
                <a:latin typeface="Arial" panose="020B0604020202020204" pitchFamily="34" charset="0"/>
                <a:cs typeface="Arial" panose="020B0604020202020204" pitchFamily="34" charset="0"/>
              </a:rPr>
              <a:t>Gibson Neill Memorial Elementary School</a:t>
            </a:r>
            <a:endParaRPr lang="en-CA" sz="4200" dirty="0">
              <a:latin typeface="Arial" panose="020B0604020202020204" pitchFamily="34" charset="0"/>
              <a:cs typeface="Arial" panose="020B0604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684520535"/>
              </p:ext>
            </p:extLst>
          </p:nvPr>
        </p:nvGraphicFramePr>
        <p:xfrm>
          <a:off x="936173" y="1815878"/>
          <a:ext cx="5144588" cy="1823432"/>
        </p:xfrm>
        <a:graphic>
          <a:graphicData uri="http://schemas.openxmlformats.org/drawingml/2006/table">
            <a:tbl>
              <a:tblPr/>
              <a:tblGrid>
                <a:gridCol w="969270"/>
                <a:gridCol w="596474"/>
                <a:gridCol w="596474"/>
                <a:gridCol w="596474"/>
                <a:gridCol w="596474"/>
                <a:gridCol w="596474"/>
                <a:gridCol w="596474"/>
                <a:gridCol w="596474"/>
              </a:tblGrid>
              <a:tr h="227929">
                <a:tc gridSpan="8">
                  <a:txBody>
                    <a:bodyPr/>
                    <a:lstStyle/>
                    <a:p>
                      <a:pPr algn="ctr" fontAlgn="b"/>
                      <a:r>
                        <a:rPr lang="en-US" sz="1100" b="0" i="0" u="none" strike="noStrike" dirty="0">
                          <a:solidFill>
                            <a:srgbClr val="FFFF00"/>
                          </a:solidFill>
                          <a:effectLst/>
                          <a:latin typeface="Calibri" panose="020F0502020204030204" pitchFamily="34" charset="0"/>
                        </a:rPr>
                        <a:t>Gibson Neill Elementary School</a:t>
                      </a:r>
                    </a:p>
                  </a:txBody>
                  <a:tcPr marL="7620" marR="7620" marT="7620" marB="0" anchor="b">
                    <a:lnL>
                      <a:noFill/>
                    </a:lnL>
                    <a:lnR>
                      <a:noFill/>
                    </a:lnR>
                    <a:lnT>
                      <a:noFill/>
                    </a:lnT>
                    <a:lnB>
                      <a:noFill/>
                    </a:lnB>
                    <a:solidFill>
                      <a:srgbClr val="0000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27929">
                <a:tc gridSpan="8">
                  <a:txBody>
                    <a:bodyPr/>
                    <a:lstStyle/>
                    <a:p>
                      <a:pPr algn="ctr" fontAlgn="b"/>
                      <a:r>
                        <a:rPr lang="en-US" sz="1100" b="0" i="0" u="none" strike="noStrike">
                          <a:solidFill>
                            <a:srgbClr val="FFFF00"/>
                          </a:solidFill>
                          <a:effectLst/>
                          <a:latin typeface="Calibri" panose="020F0502020204030204" pitchFamily="34" charset="0"/>
                        </a:rPr>
                        <a:t>Total Enrolment by Grade</a:t>
                      </a:r>
                    </a:p>
                  </a:txBody>
                  <a:tcPr marL="7620" marR="7620" marT="7620" marB="0" anchor="b">
                    <a:lnL>
                      <a:noFill/>
                    </a:lnL>
                    <a:lnR>
                      <a:noFill/>
                    </a:lnR>
                    <a:lnT>
                      <a:noFill/>
                    </a:lnT>
                    <a:lnB>
                      <a:noFill/>
                    </a:lnB>
                    <a:solidFill>
                      <a:srgbClr val="0000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27929">
                <a:tc>
                  <a:txBody>
                    <a:bodyPr/>
                    <a:lstStyle/>
                    <a:p>
                      <a:pPr algn="ctr" fontAlgn="b"/>
                      <a:r>
                        <a:rPr lang="en-US" sz="1100" b="0" i="0" u="none" strike="noStrike">
                          <a:solidFill>
                            <a:srgbClr val="000000"/>
                          </a:solidFill>
                          <a:effectLst/>
                          <a:latin typeface="Calibri" panose="020F0502020204030204" pitchFamily="34" charset="0"/>
                        </a:rPr>
                        <a:t>Enrolment Year</a:t>
                      </a:r>
                    </a:p>
                  </a:txBody>
                  <a:tcPr marL="7620" marR="7620" marT="7620"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K</a:t>
                      </a:r>
                    </a:p>
                  </a:txBody>
                  <a:tcPr marL="7620" marR="7620" marT="7620"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1</a:t>
                      </a:r>
                    </a:p>
                  </a:txBody>
                  <a:tcPr marL="7620" marR="7620" marT="7620"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2</a:t>
                      </a:r>
                    </a:p>
                  </a:txBody>
                  <a:tcPr marL="7620" marR="7620" marT="7620"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3</a:t>
                      </a:r>
                    </a:p>
                  </a:txBody>
                  <a:tcPr marL="7620" marR="7620" marT="7620"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4</a:t>
                      </a:r>
                    </a:p>
                  </a:txBody>
                  <a:tcPr marL="7620" marR="7620" marT="7620"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5</a:t>
                      </a:r>
                    </a:p>
                  </a:txBody>
                  <a:tcPr marL="7620" marR="7620" marT="7620"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Total</a:t>
                      </a:r>
                    </a:p>
                  </a:txBody>
                  <a:tcPr marL="7620" marR="7620" marT="7620" marB="0" anchor="b">
                    <a:lnL>
                      <a:noFill/>
                    </a:lnL>
                    <a:lnR>
                      <a:noFill/>
                    </a:lnR>
                    <a:lnT>
                      <a:noFill/>
                    </a:lnT>
                    <a:lnB>
                      <a:noFill/>
                    </a:lnB>
                  </a:tcPr>
                </a:tc>
              </a:tr>
              <a:tr h="227929">
                <a:tc>
                  <a:txBody>
                    <a:bodyPr/>
                    <a:lstStyle/>
                    <a:p>
                      <a:pPr algn="ctr" fontAlgn="b"/>
                      <a:r>
                        <a:rPr lang="en-US" sz="1100" b="0" i="0" u="none" strike="noStrike">
                          <a:solidFill>
                            <a:srgbClr val="000000"/>
                          </a:solidFill>
                          <a:effectLst/>
                          <a:latin typeface="Calibri" panose="020F0502020204030204" pitchFamily="34" charset="0"/>
                        </a:rPr>
                        <a:t>2011-12</a:t>
                      </a:r>
                    </a:p>
                  </a:txBody>
                  <a:tcPr marL="7620" marR="7620" marT="7620"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79</a:t>
                      </a:r>
                    </a:p>
                  </a:txBody>
                  <a:tcPr marL="7620" marR="7620" marT="7620"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93</a:t>
                      </a:r>
                    </a:p>
                  </a:txBody>
                  <a:tcPr marL="7620" marR="7620" marT="7620"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88</a:t>
                      </a:r>
                    </a:p>
                  </a:txBody>
                  <a:tcPr marL="7620" marR="7620" marT="7620"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88</a:t>
                      </a:r>
                    </a:p>
                  </a:txBody>
                  <a:tcPr marL="7620" marR="7620" marT="7620"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83</a:t>
                      </a:r>
                    </a:p>
                  </a:txBody>
                  <a:tcPr marL="7620" marR="7620" marT="7620"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70</a:t>
                      </a:r>
                    </a:p>
                  </a:txBody>
                  <a:tcPr marL="7620" marR="7620" marT="7620"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panose="020F0502020204030204" pitchFamily="34" charset="0"/>
                        </a:rPr>
                        <a:t>501</a:t>
                      </a:r>
                    </a:p>
                  </a:txBody>
                  <a:tcPr marL="7620" marR="7620" marT="7620" marB="0" anchor="b">
                    <a:lnL>
                      <a:noFill/>
                    </a:lnL>
                    <a:lnR>
                      <a:noFill/>
                    </a:lnR>
                    <a:lnT>
                      <a:noFill/>
                    </a:lnT>
                    <a:lnB>
                      <a:noFill/>
                    </a:lnB>
                  </a:tcPr>
                </a:tc>
              </a:tr>
              <a:tr h="227929">
                <a:tc>
                  <a:txBody>
                    <a:bodyPr/>
                    <a:lstStyle/>
                    <a:p>
                      <a:pPr algn="ctr" fontAlgn="b"/>
                      <a:r>
                        <a:rPr lang="en-US" sz="1100" b="0" i="0" u="none" strike="noStrike">
                          <a:solidFill>
                            <a:srgbClr val="000000"/>
                          </a:solidFill>
                          <a:effectLst/>
                          <a:latin typeface="Calibri" panose="020F0502020204030204" pitchFamily="34" charset="0"/>
                        </a:rPr>
                        <a:t>2012-13</a:t>
                      </a:r>
                    </a:p>
                  </a:txBody>
                  <a:tcPr marL="7620" marR="7620" marT="7620"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88</a:t>
                      </a:r>
                    </a:p>
                  </a:txBody>
                  <a:tcPr marL="7620" marR="7620" marT="7620"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85</a:t>
                      </a:r>
                    </a:p>
                  </a:txBody>
                  <a:tcPr marL="7620" marR="7620" marT="7620"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96</a:t>
                      </a:r>
                    </a:p>
                  </a:txBody>
                  <a:tcPr marL="7620" marR="7620" marT="7620"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87</a:t>
                      </a:r>
                    </a:p>
                  </a:txBody>
                  <a:tcPr marL="7620" marR="7620" marT="7620"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86</a:t>
                      </a:r>
                    </a:p>
                  </a:txBody>
                  <a:tcPr marL="7620" marR="7620" marT="7620"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79</a:t>
                      </a:r>
                    </a:p>
                  </a:txBody>
                  <a:tcPr marL="7620" marR="7620" marT="7620"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521</a:t>
                      </a:r>
                    </a:p>
                  </a:txBody>
                  <a:tcPr marL="7620" marR="7620" marT="7620" marB="0" anchor="b">
                    <a:lnL>
                      <a:noFill/>
                    </a:lnL>
                    <a:lnR>
                      <a:noFill/>
                    </a:lnR>
                    <a:lnT>
                      <a:noFill/>
                    </a:lnT>
                    <a:lnB>
                      <a:noFill/>
                    </a:lnB>
                  </a:tcPr>
                </a:tc>
              </a:tr>
              <a:tr h="227929">
                <a:tc>
                  <a:txBody>
                    <a:bodyPr/>
                    <a:lstStyle/>
                    <a:p>
                      <a:pPr algn="ctr" fontAlgn="b"/>
                      <a:r>
                        <a:rPr lang="en-US" sz="1100" b="0" i="0" u="none" strike="noStrike">
                          <a:solidFill>
                            <a:srgbClr val="000000"/>
                          </a:solidFill>
                          <a:effectLst/>
                          <a:latin typeface="Calibri" panose="020F0502020204030204" pitchFamily="34" charset="0"/>
                        </a:rPr>
                        <a:t>2013-14</a:t>
                      </a:r>
                    </a:p>
                  </a:txBody>
                  <a:tcPr marL="7620" marR="7620" marT="7620"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101</a:t>
                      </a:r>
                    </a:p>
                  </a:txBody>
                  <a:tcPr marL="7620" marR="7620" marT="7620"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97</a:t>
                      </a:r>
                    </a:p>
                  </a:txBody>
                  <a:tcPr marL="7620" marR="7620" marT="7620"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85</a:t>
                      </a:r>
                    </a:p>
                  </a:txBody>
                  <a:tcPr marL="7620" marR="7620" marT="7620"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97</a:t>
                      </a:r>
                    </a:p>
                  </a:txBody>
                  <a:tcPr marL="7620" marR="7620" marT="7620"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95</a:t>
                      </a:r>
                    </a:p>
                  </a:txBody>
                  <a:tcPr marL="7620" marR="7620" marT="7620"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90</a:t>
                      </a:r>
                    </a:p>
                  </a:txBody>
                  <a:tcPr marL="7620" marR="7620" marT="7620"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565</a:t>
                      </a:r>
                    </a:p>
                  </a:txBody>
                  <a:tcPr marL="7620" marR="7620" marT="7620" marB="0" anchor="b">
                    <a:lnL>
                      <a:noFill/>
                    </a:lnL>
                    <a:lnR>
                      <a:noFill/>
                    </a:lnR>
                    <a:lnT>
                      <a:noFill/>
                    </a:lnT>
                    <a:lnB>
                      <a:noFill/>
                    </a:lnB>
                  </a:tcPr>
                </a:tc>
              </a:tr>
              <a:tr h="227929">
                <a:tc>
                  <a:txBody>
                    <a:bodyPr/>
                    <a:lstStyle/>
                    <a:p>
                      <a:pPr algn="ctr" fontAlgn="b"/>
                      <a:r>
                        <a:rPr lang="en-US" sz="1100" b="0" i="0" u="none" strike="noStrike">
                          <a:solidFill>
                            <a:srgbClr val="000000"/>
                          </a:solidFill>
                          <a:effectLst/>
                          <a:latin typeface="Calibri" panose="020F0502020204030204" pitchFamily="34" charset="0"/>
                        </a:rPr>
                        <a:t>2014-15</a:t>
                      </a:r>
                    </a:p>
                  </a:txBody>
                  <a:tcPr marL="7620" marR="7620" marT="7620"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120</a:t>
                      </a:r>
                    </a:p>
                  </a:txBody>
                  <a:tcPr marL="7620" marR="7620" marT="7620"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107</a:t>
                      </a:r>
                    </a:p>
                  </a:txBody>
                  <a:tcPr marL="7620" marR="7620" marT="7620"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91</a:t>
                      </a:r>
                    </a:p>
                  </a:txBody>
                  <a:tcPr marL="7620" marR="7620" marT="7620"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89</a:t>
                      </a:r>
                    </a:p>
                  </a:txBody>
                  <a:tcPr marL="7620" marR="7620" marT="7620"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panose="020F0502020204030204" pitchFamily="34" charset="0"/>
                        </a:rPr>
                        <a:t>100</a:t>
                      </a:r>
                    </a:p>
                  </a:txBody>
                  <a:tcPr marL="7620" marR="7620" marT="7620"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91</a:t>
                      </a:r>
                    </a:p>
                  </a:txBody>
                  <a:tcPr marL="7620" marR="7620" marT="7620"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598</a:t>
                      </a:r>
                    </a:p>
                  </a:txBody>
                  <a:tcPr marL="7620" marR="7620" marT="7620" marB="0" anchor="b">
                    <a:lnL>
                      <a:noFill/>
                    </a:lnL>
                    <a:lnR>
                      <a:noFill/>
                    </a:lnR>
                    <a:lnT>
                      <a:noFill/>
                    </a:lnT>
                    <a:lnB>
                      <a:noFill/>
                    </a:lnB>
                  </a:tcPr>
                </a:tc>
              </a:tr>
              <a:tr h="227929">
                <a:tc>
                  <a:txBody>
                    <a:bodyPr/>
                    <a:lstStyle/>
                    <a:p>
                      <a:pPr algn="ctr" fontAlgn="b"/>
                      <a:r>
                        <a:rPr lang="en-US" sz="1100" b="0" i="0" u="none" strike="noStrike">
                          <a:solidFill>
                            <a:srgbClr val="000000"/>
                          </a:solidFill>
                          <a:effectLst/>
                          <a:latin typeface="Calibri" panose="020F0502020204030204" pitchFamily="34" charset="0"/>
                        </a:rPr>
                        <a:t>2015-16</a:t>
                      </a:r>
                    </a:p>
                  </a:txBody>
                  <a:tcPr marL="7620" marR="7620" marT="7620"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101</a:t>
                      </a:r>
                    </a:p>
                  </a:txBody>
                  <a:tcPr marL="7620" marR="7620" marT="7620"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113</a:t>
                      </a:r>
                    </a:p>
                  </a:txBody>
                  <a:tcPr marL="7620" marR="7620" marT="7620"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109</a:t>
                      </a:r>
                    </a:p>
                  </a:txBody>
                  <a:tcPr marL="7620" marR="7620" marT="7620"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92</a:t>
                      </a:r>
                    </a:p>
                  </a:txBody>
                  <a:tcPr marL="7620" marR="7620" marT="7620"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87</a:t>
                      </a:r>
                    </a:p>
                  </a:txBody>
                  <a:tcPr marL="7620" marR="7620" marT="7620"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104</a:t>
                      </a:r>
                    </a:p>
                  </a:txBody>
                  <a:tcPr marL="7620" marR="7620" marT="7620"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panose="020F0502020204030204" pitchFamily="34" charset="0"/>
                        </a:rPr>
                        <a:t>606</a:t>
                      </a:r>
                    </a:p>
                  </a:txBody>
                  <a:tcPr marL="7620" marR="7620" marT="7620" marB="0" anchor="b">
                    <a:lnL>
                      <a:noFill/>
                    </a:lnL>
                    <a:lnR>
                      <a:noFill/>
                    </a:lnR>
                    <a:lnT>
                      <a:noFill/>
                    </a:lnT>
                    <a:lnB>
                      <a:noFill/>
                    </a:lnB>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3167185432"/>
              </p:ext>
            </p:extLst>
          </p:nvPr>
        </p:nvGraphicFramePr>
        <p:xfrm>
          <a:off x="6309360" y="1815878"/>
          <a:ext cx="5142411" cy="1137636"/>
        </p:xfrm>
        <a:graphic>
          <a:graphicData uri="http://schemas.openxmlformats.org/drawingml/2006/table">
            <a:tbl>
              <a:tblPr/>
              <a:tblGrid>
                <a:gridCol w="791140"/>
                <a:gridCol w="791140"/>
                <a:gridCol w="1569919"/>
                <a:gridCol w="1990212"/>
              </a:tblGrid>
              <a:tr h="284409">
                <a:tc gridSpan="4">
                  <a:txBody>
                    <a:bodyPr/>
                    <a:lstStyle/>
                    <a:p>
                      <a:pPr algn="ctr" fontAlgn="b"/>
                      <a:r>
                        <a:rPr lang="en-US" sz="1100" b="0" i="0" u="none" strike="noStrike" dirty="0">
                          <a:solidFill>
                            <a:srgbClr val="FFFF00"/>
                          </a:solidFill>
                          <a:effectLst/>
                          <a:latin typeface="Calibri" panose="020F0502020204030204" pitchFamily="34" charset="0"/>
                        </a:rPr>
                        <a:t>Gibson Neill Memorial Elementary School</a:t>
                      </a:r>
                    </a:p>
                  </a:txBody>
                  <a:tcPr marL="7620" marR="7620" marT="7620" marB="0" anchor="b">
                    <a:lnL>
                      <a:noFill/>
                    </a:lnL>
                    <a:lnR>
                      <a:noFill/>
                    </a:lnR>
                    <a:lnT>
                      <a:noFill/>
                    </a:lnT>
                    <a:lnB>
                      <a:noFill/>
                    </a:lnB>
                    <a:solidFill>
                      <a:srgbClr val="0000FF"/>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284409">
                <a:tc gridSpan="4">
                  <a:txBody>
                    <a:bodyPr/>
                    <a:lstStyle/>
                    <a:p>
                      <a:pPr algn="ctr" fontAlgn="b"/>
                      <a:r>
                        <a:rPr lang="en-US" sz="1100" b="0" i="0" u="none" strike="noStrike" dirty="0">
                          <a:solidFill>
                            <a:srgbClr val="FFFF00"/>
                          </a:solidFill>
                          <a:effectLst/>
                          <a:latin typeface="Calibri" panose="020F0502020204030204" pitchFamily="34" charset="0"/>
                        </a:rPr>
                        <a:t>Functional Capacity</a:t>
                      </a:r>
                    </a:p>
                  </a:txBody>
                  <a:tcPr marL="7620" marR="7620" marT="7620" marB="0" anchor="b">
                    <a:lnL>
                      <a:noFill/>
                    </a:lnL>
                    <a:lnR>
                      <a:noFill/>
                    </a:lnR>
                    <a:lnT>
                      <a:noFill/>
                    </a:lnT>
                    <a:lnB>
                      <a:noFill/>
                    </a:lnB>
                    <a:solidFill>
                      <a:srgbClr val="0000FF"/>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284409">
                <a:tc>
                  <a:txBody>
                    <a:bodyPr/>
                    <a:lstStyle/>
                    <a:p>
                      <a:pPr algn="ctr" fontAlgn="b"/>
                      <a:r>
                        <a:rPr lang="en-US" sz="1100" b="0" i="0" u="none" strike="noStrike">
                          <a:solidFill>
                            <a:srgbClr val="000000"/>
                          </a:solidFill>
                          <a:effectLst/>
                          <a:latin typeface="Calibri" panose="020F0502020204030204" pitchFamily="34" charset="0"/>
                        </a:rPr>
                        <a:t>100%</a:t>
                      </a:r>
                    </a:p>
                  </a:txBody>
                  <a:tcPr marL="7620" marR="7620" marT="7620"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80%</a:t>
                      </a:r>
                    </a:p>
                  </a:txBody>
                  <a:tcPr marL="7620" marR="7620" marT="7620"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2016-17 Enrolment</a:t>
                      </a:r>
                    </a:p>
                  </a:txBody>
                  <a:tcPr marL="7620" marR="7620" marT="7620"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Over/Under 80%</a:t>
                      </a:r>
                    </a:p>
                  </a:txBody>
                  <a:tcPr marL="7620" marR="7620" marT="7620" marB="0" anchor="b">
                    <a:lnL>
                      <a:noFill/>
                    </a:lnL>
                    <a:lnR>
                      <a:noFill/>
                    </a:lnR>
                    <a:lnT>
                      <a:noFill/>
                    </a:lnT>
                    <a:lnB>
                      <a:noFill/>
                    </a:lnB>
                  </a:tcPr>
                </a:tc>
              </a:tr>
              <a:tr h="284409">
                <a:tc>
                  <a:txBody>
                    <a:bodyPr/>
                    <a:lstStyle/>
                    <a:p>
                      <a:pPr algn="ctr" fontAlgn="b"/>
                      <a:r>
                        <a:rPr lang="en-US" sz="1100" b="0" i="0" u="none" strike="noStrike">
                          <a:solidFill>
                            <a:srgbClr val="000000"/>
                          </a:solidFill>
                          <a:effectLst/>
                          <a:latin typeface="Calibri" panose="020F0502020204030204" pitchFamily="34" charset="0"/>
                        </a:rPr>
                        <a:t>624</a:t>
                      </a:r>
                    </a:p>
                  </a:txBody>
                  <a:tcPr marL="7620" marR="7620" marT="7620"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499</a:t>
                      </a:r>
                    </a:p>
                  </a:txBody>
                  <a:tcPr marL="7620" marR="7620" marT="7620"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615</a:t>
                      </a:r>
                    </a:p>
                  </a:txBody>
                  <a:tcPr marL="7620" marR="7620" marT="7620" marB="0" anchor="b">
                    <a:lnL>
                      <a:noFill/>
                    </a:lnL>
                    <a:lnR>
                      <a:noFill/>
                    </a:lnR>
                    <a:lnT>
                      <a:noFill/>
                    </a:lnT>
                    <a:lnB>
                      <a:noFill/>
                    </a:lnB>
                  </a:tcPr>
                </a:tc>
                <a:tc>
                  <a:txBody>
                    <a:bodyPr/>
                    <a:lstStyle/>
                    <a:p>
                      <a:pPr algn="ctr" fontAlgn="b"/>
                      <a:r>
                        <a:rPr lang="en-US" sz="1100" b="1" i="0" u="none" strike="noStrike" dirty="0">
                          <a:solidFill>
                            <a:srgbClr val="000000"/>
                          </a:solidFill>
                          <a:effectLst/>
                          <a:latin typeface="Calibri" panose="020F0502020204030204" pitchFamily="34" charset="0"/>
                        </a:rPr>
                        <a:t>116</a:t>
                      </a:r>
                    </a:p>
                  </a:txBody>
                  <a:tcPr marL="7620" marR="7620" marT="7620" marB="0" anchor="b">
                    <a:lnL>
                      <a:noFill/>
                    </a:lnL>
                    <a:lnR>
                      <a:noFill/>
                    </a:lnR>
                    <a:lnT>
                      <a:noFill/>
                    </a:lnT>
                    <a:lnB>
                      <a:noFill/>
                    </a:lnB>
                  </a:tcP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1243201732"/>
              </p:ext>
            </p:extLst>
          </p:nvPr>
        </p:nvGraphicFramePr>
        <p:xfrm>
          <a:off x="1197867" y="3773209"/>
          <a:ext cx="9802368" cy="2956560"/>
        </p:xfrm>
        <a:graphic>
          <a:graphicData uri="http://schemas.openxmlformats.org/drawingml/2006/table">
            <a:tbl>
              <a:tblPr/>
              <a:tblGrid>
                <a:gridCol w="1089152"/>
                <a:gridCol w="1089152"/>
                <a:gridCol w="1089152"/>
                <a:gridCol w="1089152"/>
                <a:gridCol w="1089152"/>
                <a:gridCol w="1089152"/>
                <a:gridCol w="1089152"/>
                <a:gridCol w="1089152"/>
                <a:gridCol w="1089152"/>
              </a:tblGrid>
              <a:tr h="220980">
                <a:tc gridSpan="9">
                  <a:txBody>
                    <a:bodyPr/>
                    <a:lstStyle/>
                    <a:p>
                      <a:pPr algn="ctr" fontAlgn="b"/>
                      <a:r>
                        <a:rPr lang="en-US" sz="1400" b="1" i="0" u="none" strike="noStrike">
                          <a:effectLst/>
                          <a:latin typeface="Arial" panose="020B0604020202020204" pitchFamily="34" charset="0"/>
                        </a:rPr>
                        <a:t>Operational Costs</a:t>
                      </a:r>
                    </a:p>
                  </a:txBody>
                  <a:tcPr marL="7620" marR="7620" marT="762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20980">
                <a:tc>
                  <a:txBody>
                    <a:bodyPr/>
                    <a:lstStyle/>
                    <a:p>
                      <a:pPr algn="ctr" fontAlgn="b"/>
                      <a:endParaRPr lang="en-US" sz="1400" b="1" i="0" u="none" strike="noStrike">
                        <a:effectLst/>
                        <a:latin typeface="Arial" panose="020B0604020202020204" pitchFamily="34" charset="0"/>
                      </a:endParaRPr>
                    </a:p>
                  </a:txBody>
                  <a:tcPr marL="7620" marR="7620" marT="7620" marB="0" anchor="b">
                    <a:lnL>
                      <a:noFill/>
                    </a:lnL>
                    <a:lnR>
                      <a:noFill/>
                    </a:lnR>
                    <a:lnT>
                      <a:noFill/>
                    </a:lnT>
                    <a:lnB>
                      <a:noFill/>
                    </a:lnB>
                  </a:tcPr>
                </a:tc>
                <a:tc>
                  <a:txBody>
                    <a:bodyPr/>
                    <a:lstStyle/>
                    <a:p>
                      <a:pPr algn="ctr" fontAlgn="b"/>
                      <a:endParaRPr lang="en-US" sz="1400" b="1" i="0" u="none" strike="noStrike">
                        <a:effectLst/>
                        <a:latin typeface="Arial" panose="020B0604020202020204" pitchFamily="34" charset="0"/>
                      </a:endParaRPr>
                    </a:p>
                  </a:txBody>
                  <a:tcPr marL="7620" marR="7620" marT="7620" marB="0" anchor="b">
                    <a:lnL>
                      <a:noFill/>
                    </a:lnL>
                    <a:lnR>
                      <a:noFill/>
                    </a:lnR>
                    <a:lnT>
                      <a:noFill/>
                    </a:lnT>
                    <a:lnB>
                      <a:noFill/>
                    </a:lnB>
                  </a:tcPr>
                </a:tc>
                <a:tc>
                  <a:txBody>
                    <a:bodyPr/>
                    <a:lstStyle/>
                    <a:p>
                      <a:pPr algn="ctr" fontAlgn="b"/>
                      <a:endParaRPr lang="en-US" sz="1400" b="1" i="0" u="none" strike="noStrike">
                        <a:effectLst/>
                        <a:latin typeface="Arial" panose="020B0604020202020204" pitchFamily="34" charset="0"/>
                      </a:endParaRPr>
                    </a:p>
                  </a:txBody>
                  <a:tcPr marL="7620" marR="7620" marT="7620" marB="0" anchor="b">
                    <a:lnL>
                      <a:noFill/>
                    </a:lnL>
                    <a:lnR>
                      <a:noFill/>
                    </a:lnR>
                    <a:lnT>
                      <a:noFill/>
                    </a:lnT>
                    <a:lnB>
                      <a:noFill/>
                    </a:lnB>
                  </a:tcPr>
                </a:tc>
                <a:tc>
                  <a:txBody>
                    <a:bodyPr/>
                    <a:lstStyle/>
                    <a:p>
                      <a:pPr algn="ctr" fontAlgn="b"/>
                      <a:endParaRPr lang="en-US" sz="1400" b="1" i="0" u="none" strike="noStrike">
                        <a:effectLst/>
                        <a:latin typeface="Arial" panose="020B0604020202020204" pitchFamily="34" charset="0"/>
                      </a:endParaRPr>
                    </a:p>
                  </a:txBody>
                  <a:tcPr marL="7620" marR="7620" marT="7620" marB="0" anchor="b">
                    <a:lnL>
                      <a:noFill/>
                    </a:lnL>
                    <a:lnR>
                      <a:noFill/>
                    </a:lnR>
                    <a:lnT>
                      <a:noFill/>
                    </a:lnT>
                    <a:lnB>
                      <a:noFill/>
                    </a:lnB>
                  </a:tcPr>
                </a:tc>
                <a:tc>
                  <a:txBody>
                    <a:bodyPr/>
                    <a:lstStyle/>
                    <a:p>
                      <a:pPr algn="ctr" fontAlgn="b"/>
                      <a:endParaRPr lang="en-US" sz="1400" b="1" i="0" u="none" strike="noStrike">
                        <a:effectLst/>
                        <a:latin typeface="Arial" panose="020B0604020202020204" pitchFamily="34" charset="0"/>
                      </a:endParaRPr>
                    </a:p>
                  </a:txBody>
                  <a:tcPr marL="7620" marR="7620" marT="7620" marB="0" anchor="b">
                    <a:lnL>
                      <a:noFill/>
                    </a:lnL>
                    <a:lnR>
                      <a:noFill/>
                    </a:lnR>
                    <a:lnT>
                      <a:noFill/>
                    </a:lnT>
                    <a:lnB>
                      <a:noFill/>
                    </a:lnB>
                  </a:tcPr>
                </a:tc>
                <a:tc>
                  <a:txBody>
                    <a:bodyPr/>
                    <a:lstStyle/>
                    <a:p>
                      <a:pPr algn="ctr" fontAlgn="b"/>
                      <a:endParaRPr lang="en-US" sz="1400" b="1" i="0" u="none" strike="noStrike">
                        <a:effectLst/>
                        <a:latin typeface="Arial" panose="020B0604020202020204" pitchFamily="34" charset="0"/>
                      </a:endParaRPr>
                    </a:p>
                  </a:txBody>
                  <a:tcPr marL="7620" marR="7620" marT="7620" marB="0" anchor="b">
                    <a:lnL>
                      <a:noFill/>
                    </a:lnL>
                    <a:lnR>
                      <a:noFill/>
                    </a:lnR>
                    <a:lnT>
                      <a:noFill/>
                    </a:lnT>
                    <a:lnB>
                      <a:noFill/>
                    </a:lnB>
                  </a:tcPr>
                </a:tc>
                <a:tc>
                  <a:txBody>
                    <a:bodyPr/>
                    <a:lstStyle/>
                    <a:p>
                      <a:pPr algn="ctr" fontAlgn="b"/>
                      <a:endParaRPr lang="en-US" sz="1400" b="1" i="0" u="none" strike="noStrike">
                        <a:effectLst/>
                        <a:latin typeface="Arial" panose="020B0604020202020204" pitchFamily="34" charset="0"/>
                      </a:endParaRPr>
                    </a:p>
                  </a:txBody>
                  <a:tcPr marL="7620" marR="7620" marT="7620" marB="0" anchor="b">
                    <a:lnL>
                      <a:noFill/>
                    </a:lnL>
                    <a:lnR>
                      <a:noFill/>
                    </a:lnR>
                    <a:lnT>
                      <a:noFill/>
                    </a:lnT>
                    <a:lnB>
                      <a:noFill/>
                    </a:lnB>
                  </a:tcPr>
                </a:tc>
                <a:tc>
                  <a:txBody>
                    <a:bodyPr/>
                    <a:lstStyle/>
                    <a:p>
                      <a:pPr algn="ctr" fontAlgn="b"/>
                      <a:endParaRPr lang="en-US" sz="1400" b="1" i="0" u="none" strike="noStrike">
                        <a:effectLst/>
                        <a:latin typeface="Arial" panose="020B0604020202020204" pitchFamily="34" charset="0"/>
                      </a:endParaRPr>
                    </a:p>
                  </a:txBody>
                  <a:tcPr marL="7620" marR="7620" marT="7620" marB="0" anchor="b">
                    <a:lnL>
                      <a:noFill/>
                    </a:lnL>
                    <a:lnR>
                      <a:noFill/>
                    </a:lnR>
                    <a:lnT>
                      <a:noFill/>
                    </a:lnT>
                    <a:lnB>
                      <a:noFill/>
                    </a:lnB>
                  </a:tcPr>
                </a:tc>
                <a:tc>
                  <a:txBody>
                    <a:bodyPr/>
                    <a:lstStyle/>
                    <a:p>
                      <a:pPr algn="ctr" fontAlgn="b"/>
                      <a:endParaRPr lang="en-US" sz="1400" b="1" i="0" u="none" strike="noStrike">
                        <a:effectLst/>
                        <a:latin typeface="Arial" panose="020B0604020202020204" pitchFamily="34" charset="0"/>
                      </a:endParaRPr>
                    </a:p>
                  </a:txBody>
                  <a:tcPr marL="7620" marR="7620" marT="7620" marB="0" anchor="b">
                    <a:lnL>
                      <a:noFill/>
                    </a:lnL>
                    <a:lnR>
                      <a:noFill/>
                    </a:lnR>
                    <a:lnT>
                      <a:noFill/>
                    </a:lnT>
                    <a:lnB>
                      <a:noFill/>
                    </a:lnB>
                  </a:tcPr>
                </a:tc>
              </a:tr>
              <a:tr h="167640">
                <a:tc>
                  <a:txBody>
                    <a:bodyPr/>
                    <a:lstStyle/>
                    <a:p>
                      <a:pPr algn="l" fontAlgn="b"/>
                      <a:endParaRPr lang="en-US" sz="1000" b="0" i="0" u="none" strike="noStrike">
                        <a:effectLst/>
                        <a:latin typeface="Arial" panose="020B0604020202020204" pitchFamily="34" charset="0"/>
                      </a:endParaRPr>
                    </a:p>
                  </a:txBody>
                  <a:tcPr marL="7620" marR="7620" marT="7620" marB="0" anchor="b">
                    <a:lnL>
                      <a:noFill/>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7620" marR="7620" marT="7620" marB="0" anchor="b">
                    <a:lnL>
                      <a:noFill/>
                    </a:lnL>
                    <a:lnR>
                      <a:noFill/>
                    </a:lnR>
                    <a:lnT>
                      <a:noFill/>
                    </a:lnT>
                    <a:lnB>
                      <a:noFill/>
                    </a:lnB>
                  </a:tcPr>
                </a:tc>
                <a:tc>
                  <a:txBody>
                    <a:bodyPr/>
                    <a:lstStyle/>
                    <a:p>
                      <a:pPr algn="l" fontAlgn="b"/>
                      <a:r>
                        <a:rPr lang="en-US" sz="1000" b="1" i="0" u="none" strike="noStrike">
                          <a:effectLst/>
                          <a:latin typeface="Arial" panose="020B0604020202020204" pitchFamily="34" charset="0"/>
                        </a:rPr>
                        <a:t>Electricity</a:t>
                      </a:r>
                    </a:p>
                  </a:txBody>
                  <a:tcPr marL="7620" marR="7620" marT="7620" marB="0" anchor="b">
                    <a:lnL>
                      <a:noFill/>
                    </a:lnL>
                    <a:lnR>
                      <a:noFill/>
                    </a:lnR>
                    <a:lnT>
                      <a:noFill/>
                    </a:lnT>
                    <a:lnB>
                      <a:noFill/>
                    </a:lnB>
                  </a:tcPr>
                </a:tc>
                <a:tc>
                  <a:txBody>
                    <a:bodyPr/>
                    <a:lstStyle/>
                    <a:p>
                      <a:pPr algn="l" fontAlgn="b"/>
                      <a:endParaRPr lang="en-US" sz="1000" b="1" i="0" u="none" strike="noStrike">
                        <a:effectLst/>
                        <a:latin typeface="Arial" panose="020B0604020202020204" pitchFamily="34" charset="0"/>
                      </a:endParaRPr>
                    </a:p>
                  </a:txBody>
                  <a:tcPr marL="7620" marR="7620" marT="7620" marB="0" anchor="b">
                    <a:lnL>
                      <a:noFill/>
                    </a:lnL>
                    <a:lnR>
                      <a:noFill/>
                    </a:lnR>
                    <a:lnT>
                      <a:noFill/>
                    </a:lnT>
                    <a:lnB>
                      <a:noFill/>
                    </a:lnB>
                  </a:tcPr>
                </a:tc>
                <a:tc>
                  <a:txBody>
                    <a:bodyPr/>
                    <a:lstStyle/>
                    <a:p>
                      <a:pPr algn="l" fontAlgn="b"/>
                      <a:endParaRPr lang="en-US" sz="1000" b="1" i="0" u="none" strike="noStrike">
                        <a:effectLst/>
                        <a:latin typeface="Arial" panose="020B0604020202020204" pitchFamily="34" charset="0"/>
                      </a:endParaRPr>
                    </a:p>
                  </a:txBody>
                  <a:tcPr marL="7620" marR="7620" marT="7620" marB="0" anchor="b">
                    <a:lnL>
                      <a:noFill/>
                    </a:lnL>
                    <a:lnR>
                      <a:noFill/>
                    </a:lnR>
                    <a:lnT>
                      <a:noFill/>
                    </a:lnT>
                    <a:lnB>
                      <a:noFill/>
                    </a:lnB>
                  </a:tcPr>
                </a:tc>
                <a:tc gridSpan="2">
                  <a:txBody>
                    <a:bodyPr/>
                    <a:lstStyle/>
                    <a:p>
                      <a:pPr algn="l" fontAlgn="b"/>
                      <a:r>
                        <a:rPr lang="en-US" sz="1000" b="1" i="0" u="none" strike="noStrike">
                          <a:effectLst/>
                          <a:latin typeface="Arial" panose="020B0604020202020204" pitchFamily="34" charset="0"/>
                        </a:rPr>
                        <a:t> $                  61,705.05 </a:t>
                      </a:r>
                    </a:p>
                  </a:txBody>
                  <a:tcPr marL="7620" marR="7620" marT="7620" marB="0" anchor="b">
                    <a:lnL>
                      <a:noFill/>
                    </a:lnL>
                    <a:lnR>
                      <a:noFill/>
                    </a:lnR>
                    <a:lnT>
                      <a:noFill/>
                    </a:lnT>
                    <a:lnB>
                      <a:noFill/>
                    </a:lnB>
                  </a:tcPr>
                </a:tc>
                <a:tc hMerge="1">
                  <a:txBody>
                    <a:bodyPr/>
                    <a:lstStyle/>
                    <a:p>
                      <a:endParaRPr lang="en-US"/>
                    </a:p>
                  </a:txBody>
                  <a:tcPr/>
                </a:tc>
                <a:tc>
                  <a:txBody>
                    <a:bodyPr/>
                    <a:lstStyle/>
                    <a:p>
                      <a:pPr algn="l" fontAlgn="b"/>
                      <a:endParaRPr lang="en-US" sz="1000" b="1" i="0" u="none" strike="noStrike">
                        <a:effectLst/>
                        <a:latin typeface="Arial" panose="020B0604020202020204" pitchFamily="34" charset="0"/>
                      </a:endParaRPr>
                    </a:p>
                  </a:txBody>
                  <a:tcPr marL="7620" marR="7620" marT="7620" marB="0" anchor="b">
                    <a:lnL>
                      <a:noFill/>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7620" marR="7620" marT="7620" marB="0" anchor="b">
                    <a:lnL>
                      <a:noFill/>
                    </a:lnL>
                    <a:lnR>
                      <a:noFill/>
                    </a:lnR>
                    <a:lnT>
                      <a:noFill/>
                    </a:lnT>
                    <a:lnB>
                      <a:noFill/>
                    </a:lnB>
                  </a:tcPr>
                </a:tc>
              </a:tr>
              <a:tr h="167640">
                <a:tc>
                  <a:txBody>
                    <a:bodyPr/>
                    <a:lstStyle/>
                    <a:p>
                      <a:pPr algn="l" fontAlgn="b"/>
                      <a:endParaRPr lang="en-US" sz="1000" b="0" i="0" u="none" strike="noStrike">
                        <a:effectLst/>
                        <a:latin typeface="Arial" panose="020B0604020202020204" pitchFamily="34" charset="0"/>
                      </a:endParaRPr>
                    </a:p>
                  </a:txBody>
                  <a:tcPr marL="7620" marR="7620" marT="7620" marB="0" anchor="b">
                    <a:lnL>
                      <a:noFill/>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7620" marR="7620" marT="7620" marB="0" anchor="b">
                    <a:lnL>
                      <a:noFill/>
                    </a:lnL>
                    <a:lnR>
                      <a:noFill/>
                    </a:lnR>
                    <a:lnT>
                      <a:noFill/>
                    </a:lnT>
                    <a:lnB>
                      <a:noFill/>
                    </a:lnB>
                  </a:tcPr>
                </a:tc>
                <a:tc gridSpan="2">
                  <a:txBody>
                    <a:bodyPr/>
                    <a:lstStyle/>
                    <a:p>
                      <a:pPr algn="l" fontAlgn="b"/>
                      <a:r>
                        <a:rPr lang="en-US" sz="1000" b="1" i="0" u="none" strike="noStrike">
                          <a:effectLst/>
                          <a:latin typeface="Arial" panose="020B0604020202020204" pitchFamily="34" charset="0"/>
                        </a:rPr>
                        <a:t>Water/Sewage</a:t>
                      </a:r>
                    </a:p>
                  </a:txBody>
                  <a:tcPr marL="7620" marR="7620" marT="7620" marB="0" anchor="b">
                    <a:lnL>
                      <a:noFill/>
                    </a:lnL>
                    <a:lnR>
                      <a:noFill/>
                    </a:lnR>
                    <a:lnT>
                      <a:noFill/>
                    </a:lnT>
                    <a:lnB>
                      <a:noFill/>
                    </a:lnB>
                  </a:tcPr>
                </a:tc>
                <a:tc hMerge="1">
                  <a:txBody>
                    <a:bodyPr/>
                    <a:lstStyle/>
                    <a:p>
                      <a:endParaRPr lang="en-US"/>
                    </a:p>
                  </a:txBody>
                  <a:tcPr/>
                </a:tc>
                <a:tc>
                  <a:txBody>
                    <a:bodyPr/>
                    <a:lstStyle/>
                    <a:p>
                      <a:pPr algn="l" fontAlgn="b"/>
                      <a:endParaRPr lang="en-US" sz="1000" b="1" i="0" u="none" strike="noStrike">
                        <a:effectLst/>
                        <a:latin typeface="Arial" panose="020B0604020202020204" pitchFamily="34" charset="0"/>
                      </a:endParaRPr>
                    </a:p>
                  </a:txBody>
                  <a:tcPr marL="7620" marR="7620" marT="7620" marB="0" anchor="b">
                    <a:lnL>
                      <a:noFill/>
                    </a:lnL>
                    <a:lnR>
                      <a:noFill/>
                    </a:lnR>
                    <a:lnT>
                      <a:noFill/>
                    </a:lnT>
                    <a:lnB>
                      <a:noFill/>
                    </a:lnB>
                  </a:tcPr>
                </a:tc>
                <a:tc gridSpan="2">
                  <a:txBody>
                    <a:bodyPr/>
                    <a:lstStyle/>
                    <a:p>
                      <a:pPr algn="l" fontAlgn="b"/>
                      <a:r>
                        <a:rPr lang="en-US" sz="1000" b="1" i="0" u="none" strike="noStrike">
                          <a:effectLst/>
                          <a:latin typeface="Arial" panose="020B0604020202020204" pitchFamily="34" charset="0"/>
                        </a:rPr>
                        <a:t> $                    8,149.67 </a:t>
                      </a:r>
                    </a:p>
                  </a:txBody>
                  <a:tcPr marL="7620" marR="7620" marT="7620" marB="0" anchor="b">
                    <a:lnL>
                      <a:noFill/>
                    </a:lnL>
                    <a:lnR>
                      <a:noFill/>
                    </a:lnR>
                    <a:lnT>
                      <a:noFill/>
                    </a:lnT>
                    <a:lnB>
                      <a:noFill/>
                    </a:lnB>
                  </a:tcPr>
                </a:tc>
                <a:tc hMerge="1">
                  <a:txBody>
                    <a:bodyPr/>
                    <a:lstStyle/>
                    <a:p>
                      <a:endParaRPr lang="en-US"/>
                    </a:p>
                  </a:txBody>
                  <a:tcPr/>
                </a:tc>
                <a:tc>
                  <a:txBody>
                    <a:bodyPr/>
                    <a:lstStyle/>
                    <a:p>
                      <a:pPr algn="l" fontAlgn="b"/>
                      <a:endParaRPr lang="en-US" sz="1000" b="1" i="0" u="none" strike="noStrike">
                        <a:effectLst/>
                        <a:latin typeface="Arial" panose="020B0604020202020204" pitchFamily="34" charset="0"/>
                      </a:endParaRPr>
                    </a:p>
                  </a:txBody>
                  <a:tcPr marL="7620" marR="7620" marT="7620" marB="0" anchor="b">
                    <a:lnL>
                      <a:noFill/>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7620" marR="7620" marT="7620" marB="0" anchor="b">
                    <a:lnL>
                      <a:noFill/>
                    </a:lnL>
                    <a:lnR>
                      <a:noFill/>
                    </a:lnR>
                    <a:lnT>
                      <a:noFill/>
                    </a:lnT>
                    <a:lnB>
                      <a:noFill/>
                    </a:lnB>
                  </a:tcPr>
                </a:tc>
              </a:tr>
              <a:tr h="167640">
                <a:tc>
                  <a:txBody>
                    <a:bodyPr/>
                    <a:lstStyle/>
                    <a:p>
                      <a:pPr algn="l" fontAlgn="b"/>
                      <a:endParaRPr lang="en-US" sz="1000" b="0" i="0" u="none" strike="noStrike">
                        <a:effectLst/>
                        <a:latin typeface="Arial" panose="020B0604020202020204" pitchFamily="34" charset="0"/>
                      </a:endParaRPr>
                    </a:p>
                  </a:txBody>
                  <a:tcPr marL="7620" marR="7620" marT="7620" marB="0" anchor="b">
                    <a:lnL>
                      <a:noFill/>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7620" marR="7620" marT="7620" marB="0" anchor="b">
                    <a:lnL>
                      <a:noFill/>
                    </a:lnL>
                    <a:lnR>
                      <a:noFill/>
                    </a:lnR>
                    <a:lnT>
                      <a:noFill/>
                    </a:lnT>
                    <a:lnB>
                      <a:noFill/>
                    </a:lnB>
                  </a:tcPr>
                </a:tc>
                <a:tc gridSpan="2">
                  <a:txBody>
                    <a:bodyPr/>
                    <a:lstStyle/>
                    <a:p>
                      <a:pPr algn="l" fontAlgn="b"/>
                      <a:r>
                        <a:rPr lang="en-US" sz="1000" b="1" i="0" u="none" strike="noStrike">
                          <a:effectLst/>
                          <a:latin typeface="Arial" panose="020B0604020202020204" pitchFamily="34" charset="0"/>
                        </a:rPr>
                        <a:t>Garbage Removal</a:t>
                      </a:r>
                    </a:p>
                  </a:txBody>
                  <a:tcPr marL="7620" marR="7620" marT="7620" marB="0" anchor="b">
                    <a:lnL>
                      <a:noFill/>
                    </a:lnL>
                    <a:lnR>
                      <a:noFill/>
                    </a:lnR>
                    <a:lnT>
                      <a:noFill/>
                    </a:lnT>
                    <a:lnB>
                      <a:noFill/>
                    </a:lnB>
                  </a:tcPr>
                </a:tc>
                <a:tc hMerge="1">
                  <a:txBody>
                    <a:bodyPr/>
                    <a:lstStyle/>
                    <a:p>
                      <a:endParaRPr lang="en-US"/>
                    </a:p>
                  </a:txBody>
                  <a:tcPr/>
                </a:tc>
                <a:tc>
                  <a:txBody>
                    <a:bodyPr/>
                    <a:lstStyle/>
                    <a:p>
                      <a:pPr algn="l" fontAlgn="b"/>
                      <a:endParaRPr lang="en-US" sz="1000" b="1" i="0" u="none" strike="noStrike">
                        <a:effectLst/>
                        <a:latin typeface="Arial" panose="020B0604020202020204" pitchFamily="34" charset="0"/>
                      </a:endParaRPr>
                    </a:p>
                  </a:txBody>
                  <a:tcPr marL="7620" marR="7620" marT="7620" marB="0" anchor="b">
                    <a:lnL>
                      <a:noFill/>
                    </a:lnL>
                    <a:lnR>
                      <a:noFill/>
                    </a:lnR>
                    <a:lnT>
                      <a:noFill/>
                    </a:lnT>
                    <a:lnB>
                      <a:noFill/>
                    </a:lnB>
                  </a:tcPr>
                </a:tc>
                <a:tc gridSpan="2">
                  <a:txBody>
                    <a:bodyPr/>
                    <a:lstStyle/>
                    <a:p>
                      <a:pPr algn="l" fontAlgn="b"/>
                      <a:r>
                        <a:rPr lang="en-US" sz="1000" b="1" i="0" u="none" strike="noStrike">
                          <a:effectLst/>
                          <a:latin typeface="Arial" panose="020B0604020202020204" pitchFamily="34" charset="0"/>
                        </a:rPr>
                        <a:t> $                    2,748.24 </a:t>
                      </a:r>
                    </a:p>
                  </a:txBody>
                  <a:tcPr marL="7620" marR="7620" marT="7620" marB="0" anchor="b">
                    <a:lnL>
                      <a:noFill/>
                    </a:lnL>
                    <a:lnR>
                      <a:noFill/>
                    </a:lnR>
                    <a:lnT>
                      <a:noFill/>
                    </a:lnT>
                    <a:lnB>
                      <a:noFill/>
                    </a:lnB>
                  </a:tcPr>
                </a:tc>
                <a:tc hMerge="1">
                  <a:txBody>
                    <a:bodyPr/>
                    <a:lstStyle/>
                    <a:p>
                      <a:endParaRPr lang="en-US"/>
                    </a:p>
                  </a:txBody>
                  <a:tcPr/>
                </a:tc>
                <a:tc>
                  <a:txBody>
                    <a:bodyPr/>
                    <a:lstStyle/>
                    <a:p>
                      <a:pPr algn="l" fontAlgn="b"/>
                      <a:endParaRPr lang="en-US" sz="1000" b="1" i="0" u="none" strike="noStrike">
                        <a:effectLst/>
                        <a:latin typeface="Arial" panose="020B0604020202020204" pitchFamily="34" charset="0"/>
                      </a:endParaRPr>
                    </a:p>
                  </a:txBody>
                  <a:tcPr marL="7620" marR="7620" marT="7620" marB="0" anchor="b">
                    <a:lnL>
                      <a:noFill/>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7620" marR="7620" marT="7620" marB="0" anchor="b">
                    <a:lnL>
                      <a:noFill/>
                    </a:lnL>
                    <a:lnR>
                      <a:noFill/>
                    </a:lnR>
                    <a:lnT>
                      <a:noFill/>
                    </a:lnT>
                    <a:lnB>
                      <a:noFill/>
                    </a:lnB>
                  </a:tcPr>
                </a:tc>
              </a:tr>
              <a:tr h="167640">
                <a:tc>
                  <a:txBody>
                    <a:bodyPr/>
                    <a:lstStyle/>
                    <a:p>
                      <a:pPr algn="l" fontAlgn="b"/>
                      <a:endParaRPr lang="en-US" sz="1000" b="0" i="0" u="none" strike="noStrike">
                        <a:effectLst/>
                        <a:latin typeface="Arial" panose="020B0604020202020204" pitchFamily="34" charset="0"/>
                      </a:endParaRPr>
                    </a:p>
                  </a:txBody>
                  <a:tcPr marL="7620" marR="7620" marT="7620" marB="0" anchor="b">
                    <a:lnL>
                      <a:noFill/>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7620" marR="7620" marT="7620" marB="0" anchor="b">
                    <a:lnL>
                      <a:noFill/>
                    </a:lnL>
                    <a:lnR>
                      <a:noFill/>
                    </a:lnR>
                    <a:lnT>
                      <a:noFill/>
                    </a:lnT>
                    <a:lnB>
                      <a:noFill/>
                    </a:lnB>
                  </a:tcPr>
                </a:tc>
                <a:tc gridSpan="2">
                  <a:txBody>
                    <a:bodyPr/>
                    <a:lstStyle/>
                    <a:p>
                      <a:pPr algn="l" fontAlgn="b"/>
                      <a:r>
                        <a:rPr lang="en-US" sz="1000" b="1" i="0" u="none" strike="noStrike">
                          <a:effectLst/>
                          <a:latin typeface="Arial" panose="020B0604020202020204" pitchFamily="34" charset="0"/>
                        </a:rPr>
                        <a:t>Snow Plowing</a:t>
                      </a:r>
                    </a:p>
                  </a:txBody>
                  <a:tcPr marL="7620" marR="7620" marT="7620" marB="0" anchor="b">
                    <a:lnL>
                      <a:noFill/>
                    </a:lnL>
                    <a:lnR>
                      <a:noFill/>
                    </a:lnR>
                    <a:lnT>
                      <a:noFill/>
                    </a:lnT>
                    <a:lnB>
                      <a:noFill/>
                    </a:lnB>
                  </a:tcPr>
                </a:tc>
                <a:tc hMerge="1">
                  <a:txBody>
                    <a:bodyPr/>
                    <a:lstStyle/>
                    <a:p>
                      <a:endParaRPr lang="en-US"/>
                    </a:p>
                  </a:txBody>
                  <a:tcPr/>
                </a:tc>
                <a:tc>
                  <a:txBody>
                    <a:bodyPr/>
                    <a:lstStyle/>
                    <a:p>
                      <a:pPr algn="l" fontAlgn="b"/>
                      <a:endParaRPr lang="en-US" sz="1000" b="1" i="0" u="none" strike="noStrike">
                        <a:effectLst/>
                        <a:latin typeface="Arial" panose="020B0604020202020204" pitchFamily="34" charset="0"/>
                      </a:endParaRPr>
                    </a:p>
                  </a:txBody>
                  <a:tcPr marL="7620" marR="7620" marT="7620" marB="0" anchor="b">
                    <a:lnL>
                      <a:noFill/>
                    </a:lnL>
                    <a:lnR>
                      <a:noFill/>
                    </a:lnR>
                    <a:lnT>
                      <a:noFill/>
                    </a:lnT>
                    <a:lnB>
                      <a:noFill/>
                    </a:lnB>
                  </a:tcPr>
                </a:tc>
                <a:tc gridSpan="2">
                  <a:txBody>
                    <a:bodyPr/>
                    <a:lstStyle/>
                    <a:p>
                      <a:pPr algn="l" fontAlgn="b"/>
                      <a:r>
                        <a:rPr lang="en-US" sz="1000" b="1" i="0" u="none" strike="noStrike">
                          <a:effectLst/>
                          <a:latin typeface="Arial" panose="020B0604020202020204" pitchFamily="34" charset="0"/>
                        </a:rPr>
                        <a:t> $                  15,277.80 </a:t>
                      </a:r>
                    </a:p>
                  </a:txBody>
                  <a:tcPr marL="7620" marR="7620" marT="7620" marB="0" anchor="b">
                    <a:lnL>
                      <a:noFill/>
                    </a:lnL>
                    <a:lnR>
                      <a:noFill/>
                    </a:lnR>
                    <a:lnT>
                      <a:noFill/>
                    </a:lnT>
                    <a:lnB>
                      <a:noFill/>
                    </a:lnB>
                  </a:tcPr>
                </a:tc>
                <a:tc hMerge="1">
                  <a:txBody>
                    <a:bodyPr/>
                    <a:lstStyle/>
                    <a:p>
                      <a:endParaRPr lang="en-US"/>
                    </a:p>
                  </a:txBody>
                  <a:tcPr/>
                </a:tc>
                <a:tc>
                  <a:txBody>
                    <a:bodyPr/>
                    <a:lstStyle/>
                    <a:p>
                      <a:pPr algn="l" fontAlgn="b"/>
                      <a:endParaRPr lang="en-US" sz="1000" b="1" i="0" u="none" strike="noStrike">
                        <a:effectLst/>
                        <a:latin typeface="Arial" panose="020B0604020202020204" pitchFamily="34" charset="0"/>
                      </a:endParaRPr>
                    </a:p>
                  </a:txBody>
                  <a:tcPr marL="7620" marR="7620" marT="7620" marB="0" anchor="b">
                    <a:lnL>
                      <a:noFill/>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7620" marR="7620" marT="7620" marB="0" anchor="b">
                    <a:lnL>
                      <a:noFill/>
                    </a:lnL>
                    <a:lnR>
                      <a:noFill/>
                    </a:lnR>
                    <a:lnT>
                      <a:noFill/>
                    </a:lnT>
                    <a:lnB>
                      <a:noFill/>
                    </a:lnB>
                  </a:tcPr>
                </a:tc>
              </a:tr>
              <a:tr h="167640">
                <a:tc>
                  <a:txBody>
                    <a:bodyPr/>
                    <a:lstStyle/>
                    <a:p>
                      <a:pPr algn="l" fontAlgn="b"/>
                      <a:endParaRPr lang="en-US" sz="1000" b="0" i="0" u="none" strike="noStrike">
                        <a:effectLst/>
                        <a:latin typeface="Arial" panose="020B0604020202020204" pitchFamily="34" charset="0"/>
                      </a:endParaRPr>
                    </a:p>
                  </a:txBody>
                  <a:tcPr marL="7620" marR="7620" marT="7620" marB="0" anchor="b">
                    <a:lnL>
                      <a:noFill/>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7620" marR="7620" marT="7620" marB="0" anchor="b">
                    <a:lnL>
                      <a:noFill/>
                    </a:lnL>
                    <a:lnR>
                      <a:noFill/>
                    </a:lnR>
                    <a:lnT>
                      <a:noFill/>
                    </a:lnT>
                    <a:lnB>
                      <a:noFill/>
                    </a:lnB>
                  </a:tcPr>
                </a:tc>
                <a:tc gridSpan="2">
                  <a:txBody>
                    <a:bodyPr/>
                    <a:lstStyle/>
                    <a:p>
                      <a:pPr algn="l" fontAlgn="b"/>
                      <a:r>
                        <a:rPr lang="en-US" sz="1000" b="1" i="0" u="none" strike="noStrike">
                          <a:effectLst/>
                          <a:latin typeface="Arial" panose="020B0604020202020204" pitchFamily="34" charset="0"/>
                        </a:rPr>
                        <a:t>Heating Fuel</a:t>
                      </a:r>
                    </a:p>
                  </a:txBody>
                  <a:tcPr marL="7620" marR="7620" marT="7620" marB="0" anchor="b">
                    <a:lnL>
                      <a:noFill/>
                    </a:lnL>
                    <a:lnR>
                      <a:noFill/>
                    </a:lnR>
                    <a:lnT>
                      <a:noFill/>
                    </a:lnT>
                    <a:lnB>
                      <a:noFill/>
                    </a:lnB>
                  </a:tcPr>
                </a:tc>
                <a:tc hMerge="1">
                  <a:txBody>
                    <a:bodyPr/>
                    <a:lstStyle/>
                    <a:p>
                      <a:endParaRPr lang="en-US"/>
                    </a:p>
                  </a:txBody>
                  <a:tcPr/>
                </a:tc>
                <a:tc>
                  <a:txBody>
                    <a:bodyPr/>
                    <a:lstStyle/>
                    <a:p>
                      <a:pPr algn="l" fontAlgn="b"/>
                      <a:endParaRPr lang="en-US" sz="1000" b="1" i="0" u="none" strike="noStrike">
                        <a:effectLst/>
                        <a:latin typeface="Arial" panose="020B0604020202020204" pitchFamily="34" charset="0"/>
                      </a:endParaRPr>
                    </a:p>
                  </a:txBody>
                  <a:tcPr marL="7620" marR="7620" marT="7620" marB="0" anchor="b">
                    <a:lnL>
                      <a:noFill/>
                    </a:lnL>
                    <a:lnR>
                      <a:noFill/>
                    </a:lnR>
                    <a:lnT>
                      <a:noFill/>
                    </a:lnT>
                    <a:lnB>
                      <a:noFill/>
                    </a:lnB>
                  </a:tcPr>
                </a:tc>
                <a:tc gridSpan="2">
                  <a:txBody>
                    <a:bodyPr/>
                    <a:lstStyle/>
                    <a:p>
                      <a:pPr algn="l" fontAlgn="b"/>
                      <a:r>
                        <a:rPr lang="en-US" sz="1000" b="1" i="0" u="none" strike="noStrike">
                          <a:effectLst/>
                          <a:latin typeface="Arial" panose="020B0604020202020204" pitchFamily="34" charset="0"/>
                        </a:rPr>
                        <a:t> $                              -   </a:t>
                      </a:r>
                    </a:p>
                  </a:txBody>
                  <a:tcPr marL="7620" marR="7620" marT="7620" marB="0" anchor="b">
                    <a:lnL>
                      <a:noFill/>
                    </a:lnL>
                    <a:lnR>
                      <a:noFill/>
                    </a:lnR>
                    <a:lnT>
                      <a:noFill/>
                    </a:lnT>
                    <a:lnB>
                      <a:noFill/>
                    </a:lnB>
                  </a:tcPr>
                </a:tc>
                <a:tc hMerge="1">
                  <a:txBody>
                    <a:bodyPr/>
                    <a:lstStyle/>
                    <a:p>
                      <a:endParaRPr lang="en-US"/>
                    </a:p>
                  </a:txBody>
                  <a:tcPr/>
                </a:tc>
                <a:tc>
                  <a:txBody>
                    <a:bodyPr/>
                    <a:lstStyle/>
                    <a:p>
                      <a:pPr algn="l" fontAlgn="b"/>
                      <a:endParaRPr lang="en-US" sz="1000" b="1" i="0" u="none" strike="noStrike">
                        <a:effectLst/>
                        <a:latin typeface="Arial" panose="020B0604020202020204" pitchFamily="34" charset="0"/>
                      </a:endParaRPr>
                    </a:p>
                  </a:txBody>
                  <a:tcPr marL="7620" marR="7620" marT="7620" marB="0" anchor="b">
                    <a:lnL>
                      <a:noFill/>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7620" marR="7620" marT="7620" marB="0" anchor="b">
                    <a:lnL>
                      <a:noFill/>
                    </a:lnL>
                    <a:lnR>
                      <a:noFill/>
                    </a:lnR>
                    <a:lnT>
                      <a:noFill/>
                    </a:lnT>
                    <a:lnB>
                      <a:noFill/>
                    </a:lnB>
                  </a:tcPr>
                </a:tc>
              </a:tr>
              <a:tr h="167640">
                <a:tc>
                  <a:txBody>
                    <a:bodyPr/>
                    <a:lstStyle/>
                    <a:p>
                      <a:pPr algn="l" fontAlgn="b"/>
                      <a:endParaRPr lang="en-US" sz="1000" b="0" i="0" u="none" strike="noStrike">
                        <a:effectLst/>
                        <a:latin typeface="Arial" panose="020B0604020202020204" pitchFamily="34" charset="0"/>
                      </a:endParaRPr>
                    </a:p>
                  </a:txBody>
                  <a:tcPr marL="7620" marR="7620" marT="7620" marB="0" anchor="b">
                    <a:lnL>
                      <a:noFill/>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7620" marR="7620" marT="7620" marB="0" anchor="b">
                    <a:lnL>
                      <a:noFill/>
                    </a:lnL>
                    <a:lnR>
                      <a:noFill/>
                    </a:lnR>
                    <a:lnT>
                      <a:noFill/>
                    </a:lnT>
                    <a:lnB>
                      <a:noFill/>
                    </a:lnB>
                  </a:tcPr>
                </a:tc>
                <a:tc gridSpan="2">
                  <a:txBody>
                    <a:bodyPr/>
                    <a:lstStyle/>
                    <a:p>
                      <a:pPr algn="l" fontAlgn="b"/>
                      <a:r>
                        <a:rPr lang="en-US" sz="1000" b="1" i="0" u="none" strike="noStrike">
                          <a:effectLst/>
                          <a:latin typeface="Arial" panose="020B0604020202020204" pitchFamily="34" charset="0"/>
                        </a:rPr>
                        <a:t>Natural Gas</a:t>
                      </a:r>
                    </a:p>
                  </a:txBody>
                  <a:tcPr marL="7620" marR="7620" marT="7620" marB="0" anchor="b">
                    <a:lnL>
                      <a:noFill/>
                    </a:lnL>
                    <a:lnR>
                      <a:noFill/>
                    </a:lnR>
                    <a:lnT>
                      <a:noFill/>
                    </a:lnT>
                    <a:lnB>
                      <a:noFill/>
                    </a:lnB>
                  </a:tcPr>
                </a:tc>
                <a:tc hMerge="1">
                  <a:txBody>
                    <a:bodyPr/>
                    <a:lstStyle/>
                    <a:p>
                      <a:endParaRPr lang="en-US"/>
                    </a:p>
                  </a:txBody>
                  <a:tcPr/>
                </a:tc>
                <a:tc>
                  <a:txBody>
                    <a:bodyPr/>
                    <a:lstStyle/>
                    <a:p>
                      <a:pPr algn="l" fontAlgn="b"/>
                      <a:endParaRPr lang="en-US" sz="1000" b="1" i="0" u="none" strike="noStrike">
                        <a:effectLst/>
                        <a:latin typeface="Arial" panose="020B0604020202020204" pitchFamily="34" charset="0"/>
                      </a:endParaRPr>
                    </a:p>
                  </a:txBody>
                  <a:tcPr marL="7620" marR="7620" marT="7620" marB="0" anchor="b">
                    <a:lnL>
                      <a:noFill/>
                    </a:lnL>
                    <a:lnR>
                      <a:noFill/>
                    </a:lnR>
                    <a:lnT>
                      <a:noFill/>
                    </a:lnT>
                    <a:lnB>
                      <a:noFill/>
                    </a:lnB>
                  </a:tcPr>
                </a:tc>
                <a:tc gridSpan="2">
                  <a:txBody>
                    <a:bodyPr/>
                    <a:lstStyle/>
                    <a:p>
                      <a:pPr algn="l" fontAlgn="b"/>
                      <a:r>
                        <a:rPr lang="en-US" sz="1000" b="1" i="0" u="none" strike="noStrike">
                          <a:effectLst/>
                          <a:latin typeface="Arial" panose="020B0604020202020204" pitchFamily="34" charset="0"/>
                        </a:rPr>
                        <a:t> $                  47,050.89 </a:t>
                      </a:r>
                    </a:p>
                  </a:txBody>
                  <a:tcPr marL="7620" marR="7620" marT="7620" marB="0" anchor="b">
                    <a:lnL>
                      <a:noFill/>
                    </a:lnL>
                    <a:lnR>
                      <a:noFill/>
                    </a:lnR>
                    <a:lnT>
                      <a:noFill/>
                    </a:lnT>
                    <a:lnB>
                      <a:noFill/>
                    </a:lnB>
                  </a:tcPr>
                </a:tc>
                <a:tc hMerge="1">
                  <a:txBody>
                    <a:bodyPr/>
                    <a:lstStyle/>
                    <a:p>
                      <a:endParaRPr lang="en-US"/>
                    </a:p>
                  </a:txBody>
                  <a:tcPr/>
                </a:tc>
                <a:tc>
                  <a:txBody>
                    <a:bodyPr/>
                    <a:lstStyle/>
                    <a:p>
                      <a:pPr algn="l" fontAlgn="b"/>
                      <a:endParaRPr lang="en-US" sz="1000" b="1" i="0" u="none" strike="noStrike">
                        <a:effectLst/>
                        <a:latin typeface="Arial" panose="020B0604020202020204" pitchFamily="34" charset="0"/>
                      </a:endParaRPr>
                    </a:p>
                  </a:txBody>
                  <a:tcPr marL="7620" marR="7620" marT="7620" marB="0" anchor="b">
                    <a:lnL>
                      <a:noFill/>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7620" marR="7620" marT="7620" marB="0" anchor="b">
                    <a:lnL>
                      <a:noFill/>
                    </a:lnL>
                    <a:lnR>
                      <a:noFill/>
                    </a:lnR>
                    <a:lnT>
                      <a:noFill/>
                    </a:lnT>
                    <a:lnB>
                      <a:noFill/>
                    </a:lnB>
                  </a:tcPr>
                </a:tc>
              </a:tr>
              <a:tr h="167640">
                <a:tc>
                  <a:txBody>
                    <a:bodyPr/>
                    <a:lstStyle/>
                    <a:p>
                      <a:pPr algn="l" fontAlgn="b"/>
                      <a:endParaRPr lang="en-US" sz="1000" b="0" i="0" u="none" strike="noStrike">
                        <a:effectLst/>
                        <a:latin typeface="Arial" panose="020B0604020202020204" pitchFamily="34" charset="0"/>
                      </a:endParaRPr>
                    </a:p>
                  </a:txBody>
                  <a:tcPr marL="7620" marR="7620" marT="7620" marB="0" anchor="b">
                    <a:lnL>
                      <a:noFill/>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7620" marR="7620" marT="7620" marB="0" anchor="b">
                    <a:lnL>
                      <a:noFill/>
                    </a:lnL>
                    <a:lnR>
                      <a:noFill/>
                    </a:lnR>
                    <a:lnT>
                      <a:noFill/>
                    </a:lnT>
                    <a:lnB>
                      <a:noFill/>
                    </a:lnB>
                  </a:tcPr>
                </a:tc>
                <a:tc gridSpan="3">
                  <a:txBody>
                    <a:bodyPr/>
                    <a:lstStyle/>
                    <a:p>
                      <a:pPr algn="l" fontAlgn="b"/>
                      <a:r>
                        <a:rPr lang="en-US" sz="1000" b="1" i="0" u="none" strike="noStrike">
                          <a:effectLst/>
                          <a:latin typeface="Arial" panose="020B0604020202020204" pitchFamily="34" charset="0"/>
                        </a:rPr>
                        <a:t>Cleaning Supplies/Services</a:t>
                      </a:r>
                    </a:p>
                  </a:txBody>
                  <a:tcPr marL="7620" marR="7620" marT="7620" marB="0" anchor="b">
                    <a:lnL>
                      <a:noFill/>
                    </a:lnL>
                    <a:lnR>
                      <a:noFill/>
                    </a:lnR>
                    <a:lnT>
                      <a:noFill/>
                    </a:lnT>
                    <a:lnB>
                      <a:noFill/>
                    </a:lnB>
                  </a:tcPr>
                </a:tc>
                <a:tc hMerge="1">
                  <a:txBody>
                    <a:bodyPr/>
                    <a:lstStyle/>
                    <a:p>
                      <a:endParaRPr lang="en-US"/>
                    </a:p>
                  </a:txBody>
                  <a:tcPr/>
                </a:tc>
                <a:tc hMerge="1">
                  <a:txBody>
                    <a:bodyPr/>
                    <a:lstStyle/>
                    <a:p>
                      <a:endParaRPr lang="en-US"/>
                    </a:p>
                  </a:txBody>
                  <a:tcPr/>
                </a:tc>
                <a:tc gridSpan="2">
                  <a:txBody>
                    <a:bodyPr/>
                    <a:lstStyle/>
                    <a:p>
                      <a:pPr algn="l" fontAlgn="b"/>
                      <a:r>
                        <a:rPr lang="en-US" sz="1000" b="1" i="0" u="none" strike="noStrike">
                          <a:effectLst/>
                          <a:latin typeface="Arial" panose="020B0604020202020204" pitchFamily="34" charset="0"/>
                        </a:rPr>
                        <a:t> $                  13,427.64 </a:t>
                      </a:r>
                    </a:p>
                  </a:txBody>
                  <a:tcPr marL="7620" marR="7620" marT="7620" marB="0" anchor="b">
                    <a:lnL>
                      <a:noFill/>
                    </a:lnL>
                    <a:lnR>
                      <a:noFill/>
                    </a:lnR>
                    <a:lnT>
                      <a:noFill/>
                    </a:lnT>
                    <a:lnB>
                      <a:noFill/>
                    </a:lnB>
                  </a:tcPr>
                </a:tc>
                <a:tc hMerge="1">
                  <a:txBody>
                    <a:bodyPr/>
                    <a:lstStyle/>
                    <a:p>
                      <a:endParaRPr lang="en-US"/>
                    </a:p>
                  </a:txBody>
                  <a:tcPr/>
                </a:tc>
                <a:tc>
                  <a:txBody>
                    <a:bodyPr/>
                    <a:lstStyle/>
                    <a:p>
                      <a:pPr algn="l" fontAlgn="b"/>
                      <a:endParaRPr lang="en-US" sz="1000" b="1" i="0" u="none" strike="noStrike">
                        <a:effectLst/>
                        <a:latin typeface="Arial" panose="020B0604020202020204" pitchFamily="34" charset="0"/>
                      </a:endParaRPr>
                    </a:p>
                  </a:txBody>
                  <a:tcPr marL="7620" marR="7620" marT="7620" marB="0" anchor="b">
                    <a:lnL>
                      <a:noFill/>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7620" marR="7620" marT="7620" marB="0" anchor="b">
                    <a:lnL>
                      <a:noFill/>
                    </a:lnL>
                    <a:lnR>
                      <a:noFill/>
                    </a:lnR>
                    <a:lnT>
                      <a:noFill/>
                    </a:lnT>
                    <a:lnB>
                      <a:noFill/>
                    </a:lnB>
                  </a:tcPr>
                </a:tc>
              </a:tr>
              <a:tr h="167640">
                <a:tc>
                  <a:txBody>
                    <a:bodyPr/>
                    <a:lstStyle/>
                    <a:p>
                      <a:pPr algn="l" fontAlgn="b"/>
                      <a:endParaRPr lang="en-US" sz="1000" b="0" i="0" u="none" strike="noStrike">
                        <a:effectLst/>
                        <a:latin typeface="Arial" panose="020B0604020202020204" pitchFamily="34" charset="0"/>
                      </a:endParaRPr>
                    </a:p>
                  </a:txBody>
                  <a:tcPr marL="7620" marR="7620" marT="7620" marB="0" anchor="b">
                    <a:lnL>
                      <a:noFill/>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7620" marR="7620" marT="7620" marB="0" anchor="b">
                    <a:lnL>
                      <a:noFill/>
                    </a:lnL>
                    <a:lnR>
                      <a:noFill/>
                    </a:lnR>
                    <a:lnT>
                      <a:noFill/>
                    </a:lnT>
                    <a:lnB>
                      <a:noFill/>
                    </a:lnB>
                  </a:tcPr>
                </a:tc>
                <a:tc gridSpan="3">
                  <a:txBody>
                    <a:bodyPr/>
                    <a:lstStyle/>
                    <a:p>
                      <a:pPr algn="l" fontAlgn="b"/>
                      <a:r>
                        <a:rPr lang="en-US" sz="1000" b="1" i="0" u="none" strike="noStrike">
                          <a:effectLst/>
                          <a:latin typeface="Arial" panose="020B0604020202020204" pitchFamily="34" charset="0"/>
                        </a:rPr>
                        <a:t>Minor Repairs/Renovations</a:t>
                      </a:r>
                    </a:p>
                  </a:txBody>
                  <a:tcPr marL="7620" marR="7620" marT="7620" marB="0" anchor="b">
                    <a:lnL>
                      <a:noFill/>
                    </a:lnL>
                    <a:lnR>
                      <a:noFill/>
                    </a:lnR>
                    <a:lnT>
                      <a:noFill/>
                    </a:lnT>
                    <a:lnB>
                      <a:noFill/>
                    </a:lnB>
                  </a:tcPr>
                </a:tc>
                <a:tc hMerge="1">
                  <a:txBody>
                    <a:bodyPr/>
                    <a:lstStyle/>
                    <a:p>
                      <a:endParaRPr lang="en-US"/>
                    </a:p>
                  </a:txBody>
                  <a:tcPr/>
                </a:tc>
                <a:tc hMerge="1">
                  <a:txBody>
                    <a:bodyPr/>
                    <a:lstStyle/>
                    <a:p>
                      <a:endParaRPr lang="en-US"/>
                    </a:p>
                  </a:txBody>
                  <a:tcPr/>
                </a:tc>
                <a:tc gridSpan="2">
                  <a:txBody>
                    <a:bodyPr/>
                    <a:lstStyle/>
                    <a:p>
                      <a:pPr algn="l" fontAlgn="b"/>
                      <a:r>
                        <a:rPr lang="en-US" sz="1000" b="1" i="0" u="none" strike="noStrike">
                          <a:effectLst/>
                          <a:latin typeface="Arial" panose="020B0604020202020204" pitchFamily="34" charset="0"/>
                        </a:rPr>
                        <a:t> $                    6,965.07 </a:t>
                      </a:r>
                    </a:p>
                  </a:txBody>
                  <a:tcPr marL="7620" marR="7620" marT="7620" marB="0" anchor="b">
                    <a:lnL>
                      <a:noFill/>
                    </a:lnL>
                    <a:lnR>
                      <a:noFill/>
                    </a:lnR>
                    <a:lnT>
                      <a:noFill/>
                    </a:lnT>
                    <a:lnB>
                      <a:noFill/>
                    </a:lnB>
                  </a:tcPr>
                </a:tc>
                <a:tc hMerge="1">
                  <a:txBody>
                    <a:bodyPr/>
                    <a:lstStyle/>
                    <a:p>
                      <a:endParaRPr lang="en-US"/>
                    </a:p>
                  </a:txBody>
                  <a:tcPr/>
                </a:tc>
                <a:tc>
                  <a:txBody>
                    <a:bodyPr/>
                    <a:lstStyle/>
                    <a:p>
                      <a:pPr algn="l" fontAlgn="b"/>
                      <a:endParaRPr lang="en-US" sz="1000" b="1" i="0" u="none" strike="noStrike">
                        <a:effectLst/>
                        <a:latin typeface="Arial" panose="020B0604020202020204" pitchFamily="34" charset="0"/>
                      </a:endParaRPr>
                    </a:p>
                  </a:txBody>
                  <a:tcPr marL="7620" marR="7620" marT="7620" marB="0" anchor="b">
                    <a:lnL>
                      <a:noFill/>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7620" marR="7620" marT="7620" marB="0" anchor="b">
                    <a:lnL>
                      <a:noFill/>
                    </a:lnL>
                    <a:lnR>
                      <a:noFill/>
                    </a:lnR>
                    <a:lnT>
                      <a:noFill/>
                    </a:lnT>
                    <a:lnB>
                      <a:noFill/>
                    </a:lnB>
                  </a:tcPr>
                </a:tc>
              </a:tr>
              <a:tr h="167640">
                <a:tc>
                  <a:txBody>
                    <a:bodyPr/>
                    <a:lstStyle/>
                    <a:p>
                      <a:pPr algn="l" fontAlgn="b"/>
                      <a:endParaRPr lang="en-US" sz="1000" b="0" i="0" u="none" strike="noStrike">
                        <a:effectLst/>
                        <a:latin typeface="Arial" panose="020B0604020202020204" pitchFamily="34" charset="0"/>
                      </a:endParaRPr>
                    </a:p>
                  </a:txBody>
                  <a:tcPr marL="7620" marR="7620" marT="7620" marB="0" anchor="b">
                    <a:lnL>
                      <a:noFill/>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7620" marR="7620" marT="7620" marB="0" anchor="b">
                    <a:lnL>
                      <a:noFill/>
                    </a:lnL>
                    <a:lnR>
                      <a:noFill/>
                    </a:lnR>
                    <a:lnT>
                      <a:noFill/>
                    </a:lnT>
                    <a:lnB>
                      <a:noFill/>
                    </a:lnB>
                  </a:tcPr>
                </a:tc>
                <a:tc>
                  <a:txBody>
                    <a:bodyPr/>
                    <a:lstStyle/>
                    <a:p>
                      <a:pPr algn="l" fontAlgn="b"/>
                      <a:r>
                        <a:rPr lang="en-US" sz="1000" b="1" i="0" u="none" strike="noStrike">
                          <a:effectLst/>
                          <a:latin typeface="Arial" panose="020B0604020202020204" pitchFamily="34" charset="0"/>
                        </a:rPr>
                        <a:t>Total</a:t>
                      </a:r>
                    </a:p>
                  </a:txBody>
                  <a:tcPr marL="7620" marR="7620" marT="7620" marB="0" anchor="b">
                    <a:lnL>
                      <a:noFill/>
                    </a:lnL>
                    <a:lnR>
                      <a:noFill/>
                    </a:lnR>
                    <a:lnT>
                      <a:noFill/>
                    </a:lnT>
                    <a:lnB>
                      <a:noFill/>
                    </a:lnB>
                  </a:tcPr>
                </a:tc>
                <a:tc>
                  <a:txBody>
                    <a:bodyPr/>
                    <a:lstStyle/>
                    <a:p>
                      <a:pPr algn="l" fontAlgn="b"/>
                      <a:endParaRPr lang="en-US" sz="1000" b="1" i="0" u="none" strike="noStrike">
                        <a:effectLst/>
                        <a:latin typeface="Arial" panose="020B0604020202020204" pitchFamily="34" charset="0"/>
                      </a:endParaRPr>
                    </a:p>
                  </a:txBody>
                  <a:tcPr marL="7620" marR="7620" marT="7620" marB="0" anchor="b">
                    <a:lnL>
                      <a:noFill/>
                    </a:lnL>
                    <a:lnR>
                      <a:noFill/>
                    </a:lnR>
                    <a:lnT>
                      <a:noFill/>
                    </a:lnT>
                    <a:lnB>
                      <a:noFill/>
                    </a:lnB>
                  </a:tcPr>
                </a:tc>
                <a:tc>
                  <a:txBody>
                    <a:bodyPr/>
                    <a:lstStyle/>
                    <a:p>
                      <a:pPr algn="l" fontAlgn="b"/>
                      <a:endParaRPr lang="en-US" sz="1000" b="1" i="0" u="none" strike="noStrike">
                        <a:effectLst/>
                        <a:latin typeface="Arial" panose="020B0604020202020204" pitchFamily="34" charset="0"/>
                      </a:endParaRPr>
                    </a:p>
                  </a:txBody>
                  <a:tcPr marL="7620" marR="7620" marT="7620" marB="0" anchor="b">
                    <a:lnL>
                      <a:noFill/>
                    </a:lnL>
                    <a:lnR>
                      <a:noFill/>
                    </a:lnR>
                    <a:lnT>
                      <a:noFill/>
                    </a:lnT>
                    <a:lnB>
                      <a:noFill/>
                    </a:lnB>
                  </a:tcPr>
                </a:tc>
                <a:tc gridSpan="2">
                  <a:txBody>
                    <a:bodyPr/>
                    <a:lstStyle/>
                    <a:p>
                      <a:pPr algn="l" fontAlgn="b"/>
                      <a:r>
                        <a:rPr lang="en-US" sz="1000" b="1" i="0" u="none" strike="noStrike">
                          <a:effectLst/>
                          <a:latin typeface="Arial" panose="020B0604020202020204" pitchFamily="34" charset="0"/>
                        </a:rPr>
                        <a:t> $                155,324.36 </a:t>
                      </a:r>
                    </a:p>
                  </a:txBody>
                  <a:tcPr marL="7620" marR="7620" marT="7620" marB="0" anchor="b">
                    <a:lnL>
                      <a:noFill/>
                    </a:lnL>
                    <a:lnR>
                      <a:noFill/>
                    </a:lnR>
                    <a:lnT>
                      <a:noFill/>
                    </a:lnT>
                    <a:lnB>
                      <a:noFill/>
                    </a:lnB>
                  </a:tcPr>
                </a:tc>
                <a:tc hMerge="1">
                  <a:txBody>
                    <a:bodyPr/>
                    <a:lstStyle/>
                    <a:p>
                      <a:endParaRPr lang="en-US"/>
                    </a:p>
                  </a:txBody>
                  <a:tcPr/>
                </a:tc>
                <a:tc>
                  <a:txBody>
                    <a:bodyPr/>
                    <a:lstStyle/>
                    <a:p>
                      <a:pPr algn="l" fontAlgn="b"/>
                      <a:endParaRPr lang="en-US" sz="1000" b="1" i="0" u="none" strike="noStrike">
                        <a:effectLst/>
                        <a:latin typeface="Arial" panose="020B0604020202020204" pitchFamily="34" charset="0"/>
                      </a:endParaRPr>
                    </a:p>
                  </a:txBody>
                  <a:tcPr marL="7620" marR="7620" marT="7620" marB="0" anchor="b">
                    <a:lnL>
                      <a:noFill/>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7620" marR="7620" marT="7620" marB="0" anchor="b">
                    <a:lnL>
                      <a:noFill/>
                    </a:lnL>
                    <a:lnR>
                      <a:noFill/>
                    </a:lnR>
                    <a:lnT>
                      <a:noFill/>
                    </a:lnT>
                    <a:lnB>
                      <a:noFill/>
                    </a:lnB>
                  </a:tcPr>
                </a:tc>
              </a:tr>
              <a:tr h="167640">
                <a:tc>
                  <a:txBody>
                    <a:bodyPr/>
                    <a:lstStyle/>
                    <a:p>
                      <a:pPr algn="l" fontAlgn="b"/>
                      <a:endParaRPr lang="en-US" sz="1000" b="0" i="0" u="none" strike="noStrike">
                        <a:effectLst/>
                        <a:latin typeface="Arial" panose="020B0604020202020204" pitchFamily="34" charset="0"/>
                      </a:endParaRPr>
                    </a:p>
                  </a:txBody>
                  <a:tcPr marL="7620" marR="7620" marT="7620" marB="0" anchor="b">
                    <a:lnL>
                      <a:noFill/>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7620" marR="7620" marT="7620" marB="0" anchor="b">
                    <a:lnL>
                      <a:noFill/>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7620" marR="7620" marT="7620" marB="0" anchor="b">
                    <a:lnL>
                      <a:noFill/>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7620" marR="7620" marT="7620" marB="0" anchor="b">
                    <a:lnL>
                      <a:noFill/>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7620" marR="7620" marT="7620" marB="0" anchor="b">
                    <a:lnL>
                      <a:noFill/>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7620" marR="7620" marT="7620" marB="0" anchor="b">
                    <a:lnL>
                      <a:noFill/>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7620" marR="7620" marT="7620" marB="0" anchor="b">
                    <a:lnL>
                      <a:noFill/>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7620" marR="7620" marT="7620" marB="0" anchor="b">
                    <a:lnL>
                      <a:noFill/>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7620" marR="7620" marT="7620" marB="0" anchor="b">
                    <a:lnL>
                      <a:noFill/>
                    </a:lnL>
                    <a:lnR>
                      <a:noFill/>
                    </a:lnR>
                    <a:lnT>
                      <a:noFill/>
                    </a:lnT>
                    <a:lnB>
                      <a:noFill/>
                    </a:lnB>
                  </a:tcPr>
                </a:tc>
              </a:tr>
              <a:tr h="167640">
                <a:tc>
                  <a:txBody>
                    <a:bodyPr/>
                    <a:lstStyle/>
                    <a:p>
                      <a:pPr algn="l" fontAlgn="b"/>
                      <a:endParaRPr lang="en-US" sz="1000" b="0" i="0" u="none" strike="noStrike">
                        <a:effectLst/>
                        <a:latin typeface="Arial" panose="020B0604020202020204" pitchFamily="34" charset="0"/>
                      </a:endParaRPr>
                    </a:p>
                  </a:txBody>
                  <a:tcPr marL="7620" marR="7620" marT="7620" marB="0" anchor="b">
                    <a:lnL>
                      <a:noFill/>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7620" marR="7620" marT="7620" marB="0" anchor="b">
                    <a:lnL>
                      <a:noFill/>
                    </a:lnL>
                    <a:lnR>
                      <a:noFill/>
                    </a:lnR>
                    <a:lnT>
                      <a:noFill/>
                    </a:lnT>
                    <a:lnB>
                      <a:noFill/>
                    </a:lnB>
                  </a:tcPr>
                </a:tc>
                <a:tc gridSpan="4">
                  <a:txBody>
                    <a:bodyPr/>
                    <a:lstStyle/>
                    <a:p>
                      <a:pPr algn="l" fontAlgn="b"/>
                      <a:r>
                        <a:rPr lang="en-US" sz="1000" b="1" i="0" u="none" strike="noStrike">
                          <a:effectLst/>
                          <a:latin typeface="Arial" panose="020B0604020202020204" pitchFamily="34" charset="0"/>
                        </a:rPr>
                        <a:t>Operational Costs Per Square Meter</a:t>
                      </a:r>
                    </a:p>
                  </a:txBody>
                  <a:tcPr marL="7620" marR="7620" marT="762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1000" b="1" i="0" u="none" strike="noStrike">
                          <a:effectLst/>
                          <a:latin typeface="Arial" panose="020B0604020202020204" pitchFamily="34" charset="0"/>
                        </a:rPr>
                        <a:t> $     21.22 </a:t>
                      </a:r>
                    </a:p>
                  </a:txBody>
                  <a:tcPr marL="7620" marR="7620" marT="7620" marB="0" anchor="b">
                    <a:lnL>
                      <a:noFill/>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7620" marR="7620" marT="7620" marB="0" anchor="b">
                    <a:lnL>
                      <a:noFill/>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7620" marR="7620" marT="7620" marB="0" anchor="b">
                    <a:lnL>
                      <a:noFill/>
                    </a:lnL>
                    <a:lnR>
                      <a:noFill/>
                    </a:lnR>
                    <a:lnT>
                      <a:noFill/>
                    </a:lnT>
                    <a:lnB>
                      <a:noFill/>
                    </a:lnB>
                  </a:tcPr>
                </a:tc>
              </a:tr>
              <a:tr h="167640">
                <a:tc>
                  <a:txBody>
                    <a:bodyPr/>
                    <a:lstStyle/>
                    <a:p>
                      <a:pPr algn="l" fontAlgn="b"/>
                      <a:endParaRPr lang="en-US" sz="1000" b="0" i="0" u="none" strike="noStrike">
                        <a:effectLst/>
                        <a:latin typeface="Arial" panose="020B0604020202020204" pitchFamily="34" charset="0"/>
                      </a:endParaRPr>
                    </a:p>
                  </a:txBody>
                  <a:tcPr marL="7620" marR="7620" marT="7620" marB="0" anchor="b">
                    <a:lnL>
                      <a:noFill/>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7620" marR="7620" marT="7620" marB="0" anchor="b">
                    <a:lnL>
                      <a:noFill/>
                    </a:lnL>
                    <a:lnR>
                      <a:noFill/>
                    </a:lnR>
                    <a:lnT>
                      <a:noFill/>
                    </a:lnT>
                    <a:lnB>
                      <a:noFill/>
                    </a:lnB>
                  </a:tcPr>
                </a:tc>
                <a:tc>
                  <a:txBody>
                    <a:bodyPr/>
                    <a:lstStyle/>
                    <a:p>
                      <a:pPr algn="l" fontAlgn="b"/>
                      <a:r>
                        <a:rPr lang="en-US" sz="1000" b="0" i="0" u="none" strike="noStrike">
                          <a:effectLst/>
                          <a:latin typeface="Arial" panose="020B0604020202020204" pitchFamily="34" charset="0"/>
                        </a:rPr>
                        <a:t>Based on:</a:t>
                      </a:r>
                    </a:p>
                  </a:txBody>
                  <a:tcPr marL="7620" marR="7620" marT="7620" marB="0" anchor="b">
                    <a:lnL>
                      <a:noFill/>
                    </a:lnL>
                    <a:lnR>
                      <a:noFill/>
                    </a:lnR>
                    <a:lnT>
                      <a:noFill/>
                    </a:lnT>
                    <a:lnB>
                      <a:noFill/>
                    </a:lnB>
                  </a:tcPr>
                </a:tc>
                <a:tc>
                  <a:txBody>
                    <a:bodyPr/>
                    <a:lstStyle/>
                    <a:p>
                      <a:pPr algn="r" fontAlgn="b"/>
                      <a:r>
                        <a:rPr lang="en-US" sz="1000" b="0" i="0" u="none" strike="noStrike">
                          <a:effectLst/>
                          <a:latin typeface="Arial" panose="020B0604020202020204" pitchFamily="34" charset="0"/>
                        </a:rPr>
                        <a:t>7318</a:t>
                      </a:r>
                    </a:p>
                  </a:txBody>
                  <a:tcPr marL="7620" marR="7620" marT="7620" marB="0" anchor="b">
                    <a:lnL>
                      <a:noFill/>
                    </a:lnL>
                    <a:lnR>
                      <a:noFill/>
                    </a:lnR>
                    <a:lnT>
                      <a:noFill/>
                    </a:lnT>
                    <a:lnB>
                      <a:noFill/>
                    </a:lnB>
                  </a:tcPr>
                </a:tc>
                <a:tc>
                  <a:txBody>
                    <a:bodyPr/>
                    <a:lstStyle/>
                    <a:p>
                      <a:pPr algn="l" fontAlgn="b"/>
                      <a:r>
                        <a:rPr lang="en-US" sz="1000" b="0" i="0" u="none" strike="noStrike">
                          <a:effectLst/>
                          <a:latin typeface="Arial" panose="020B0604020202020204" pitchFamily="34" charset="0"/>
                        </a:rPr>
                        <a:t>Sq Meters</a:t>
                      </a:r>
                    </a:p>
                  </a:txBody>
                  <a:tcPr marL="7620" marR="7620" marT="7620" marB="0" anchor="b">
                    <a:lnL>
                      <a:noFill/>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7620" marR="7620" marT="7620" marB="0" anchor="b">
                    <a:lnL>
                      <a:noFill/>
                    </a:lnL>
                    <a:lnR>
                      <a:noFill/>
                    </a:lnR>
                    <a:lnT>
                      <a:noFill/>
                    </a:lnT>
                    <a:lnB>
                      <a:noFill/>
                    </a:lnB>
                  </a:tcPr>
                </a:tc>
                <a:tc>
                  <a:txBody>
                    <a:bodyPr/>
                    <a:lstStyle/>
                    <a:p>
                      <a:pPr algn="l" fontAlgn="b"/>
                      <a:endParaRPr lang="en-US" sz="1000" b="1" i="0" u="none" strike="noStrike">
                        <a:effectLst/>
                        <a:latin typeface="Arial" panose="020B0604020202020204" pitchFamily="34" charset="0"/>
                      </a:endParaRPr>
                    </a:p>
                  </a:txBody>
                  <a:tcPr marL="7620" marR="7620" marT="7620" marB="0" anchor="b">
                    <a:lnL>
                      <a:noFill/>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7620" marR="7620" marT="7620" marB="0" anchor="b">
                    <a:lnL>
                      <a:noFill/>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7620" marR="7620" marT="7620" marB="0" anchor="b">
                    <a:lnL>
                      <a:noFill/>
                    </a:lnL>
                    <a:lnR>
                      <a:noFill/>
                    </a:lnR>
                    <a:lnT>
                      <a:noFill/>
                    </a:lnT>
                    <a:lnB>
                      <a:noFill/>
                    </a:lnB>
                  </a:tcPr>
                </a:tc>
              </a:tr>
              <a:tr h="167640">
                <a:tc>
                  <a:txBody>
                    <a:bodyPr/>
                    <a:lstStyle/>
                    <a:p>
                      <a:pPr algn="l" fontAlgn="b"/>
                      <a:endParaRPr lang="en-US" sz="1000" b="0" i="0" u="none" strike="noStrike">
                        <a:effectLst/>
                        <a:latin typeface="Arial" panose="020B0604020202020204" pitchFamily="34" charset="0"/>
                      </a:endParaRPr>
                    </a:p>
                  </a:txBody>
                  <a:tcPr marL="7620" marR="7620" marT="7620" marB="0" anchor="b">
                    <a:lnL>
                      <a:noFill/>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7620" marR="7620" marT="7620" marB="0" anchor="b">
                    <a:lnL>
                      <a:noFill/>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7620" marR="7620" marT="7620" marB="0" anchor="b">
                    <a:lnL>
                      <a:noFill/>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7620" marR="7620" marT="7620" marB="0" anchor="b">
                    <a:lnL>
                      <a:noFill/>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7620" marR="7620" marT="7620" marB="0" anchor="b">
                    <a:lnL>
                      <a:noFill/>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7620" marR="7620" marT="7620" marB="0" anchor="b">
                    <a:lnL>
                      <a:noFill/>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7620" marR="7620" marT="7620" marB="0" anchor="b">
                    <a:lnL>
                      <a:noFill/>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7620" marR="7620" marT="7620" marB="0" anchor="b">
                    <a:lnL>
                      <a:noFill/>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7620" marR="7620" marT="7620" marB="0" anchor="b">
                    <a:lnL>
                      <a:noFill/>
                    </a:lnL>
                    <a:lnR>
                      <a:noFill/>
                    </a:lnR>
                    <a:lnT>
                      <a:noFill/>
                    </a:lnT>
                    <a:lnB>
                      <a:noFill/>
                    </a:lnB>
                  </a:tcPr>
                </a:tc>
              </a:tr>
              <a:tr h="167640">
                <a:tc>
                  <a:txBody>
                    <a:bodyPr/>
                    <a:lstStyle/>
                    <a:p>
                      <a:pPr algn="l" fontAlgn="b"/>
                      <a:endParaRPr lang="en-US" sz="1000" b="0" i="0" u="none" strike="noStrike">
                        <a:effectLst/>
                        <a:latin typeface="Arial" panose="020B0604020202020204" pitchFamily="34" charset="0"/>
                      </a:endParaRPr>
                    </a:p>
                  </a:txBody>
                  <a:tcPr marL="7620" marR="7620" marT="7620" marB="0" anchor="b">
                    <a:lnL>
                      <a:noFill/>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7620" marR="7620" marT="7620" marB="0" anchor="b">
                    <a:lnL>
                      <a:noFill/>
                    </a:lnL>
                    <a:lnR>
                      <a:noFill/>
                    </a:lnR>
                    <a:lnT>
                      <a:noFill/>
                    </a:lnT>
                    <a:lnB>
                      <a:noFill/>
                    </a:lnB>
                  </a:tcPr>
                </a:tc>
                <a:tc gridSpan="3">
                  <a:txBody>
                    <a:bodyPr/>
                    <a:lstStyle/>
                    <a:p>
                      <a:pPr algn="l" fontAlgn="b"/>
                      <a:r>
                        <a:rPr lang="en-US" sz="1000" b="1" i="0" u="none" strike="noStrike">
                          <a:effectLst/>
                          <a:latin typeface="Arial" panose="020B0604020202020204" pitchFamily="34" charset="0"/>
                        </a:rPr>
                        <a:t>Operational Costs Per Student</a:t>
                      </a:r>
                    </a:p>
                  </a:txBody>
                  <a:tcPr marL="7620" marR="7620" marT="7620" marB="0" anchor="b">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l" fontAlgn="b"/>
                      <a:endParaRPr lang="en-US" sz="1000" b="0" i="0" u="none" strike="noStrike">
                        <a:effectLst/>
                        <a:latin typeface="Arial" panose="020B0604020202020204" pitchFamily="34" charset="0"/>
                      </a:endParaRPr>
                    </a:p>
                  </a:txBody>
                  <a:tcPr marL="7620" marR="7620" marT="7620" marB="0" anchor="b">
                    <a:lnL>
                      <a:noFill/>
                    </a:lnL>
                    <a:lnR>
                      <a:noFill/>
                    </a:lnR>
                    <a:lnT>
                      <a:noFill/>
                    </a:lnT>
                    <a:lnB>
                      <a:noFill/>
                    </a:lnB>
                  </a:tcPr>
                </a:tc>
                <a:tc>
                  <a:txBody>
                    <a:bodyPr/>
                    <a:lstStyle/>
                    <a:p>
                      <a:pPr algn="l" fontAlgn="b"/>
                      <a:r>
                        <a:rPr lang="en-US" sz="1000" b="1" i="0" u="none" strike="noStrike">
                          <a:effectLst/>
                          <a:latin typeface="Arial" panose="020B0604020202020204" pitchFamily="34" charset="0"/>
                        </a:rPr>
                        <a:t> $    252.56 </a:t>
                      </a:r>
                    </a:p>
                  </a:txBody>
                  <a:tcPr marL="7620" marR="7620" marT="7620" marB="0" anchor="b">
                    <a:lnL>
                      <a:noFill/>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7620" marR="7620" marT="7620" marB="0" anchor="b">
                    <a:lnL>
                      <a:noFill/>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7620" marR="7620" marT="7620" marB="0" anchor="b">
                    <a:lnL>
                      <a:noFill/>
                    </a:lnL>
                    <a:lnR>
                      <a:noFill/>
                    </a:lnR>
                    <a:lnT>
                      <a:noFill/>
                    </a:lnT>
                    <a:lnB>
                      <a:noFill/>
                    </a:lnB>
                  </a:tcPr>
                </a:tc>
              </a:tr>
              <a:tr h="167640">
                <a:tc>
                  <a:txBody>
                    <a:bodyPr/>
                    <a:lstStyle/>
                    <a:p>
                      <a:pPr algn="l" fontAlgn="b"/>
                      <a:endParaRPr lang="en-US" sz="1000" b="0" i="0" u="none" strike="noStrike">
                        <a:effectLst/>
                        <a:latin typeface="Arial" panose="020B0604020202020204" pitchFamily="34" charset="0"/>
                      </a:endParaRPr>
                    </a:p>
                  </a:txBody>
                  <a:tcPr marL="7620" marR="7620" marT="7620" marB="0" anchor="b">
                    <a:lnL>
                      <a:noFill/>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7620" marR="7620" marT="7620" marB="0" anchor="b">
                    <a:lnL>
                      <a:noFill/>
                    </a:lnL>
                    <a:lnR>
                      <a:noFill/>
                    </a:lnR>
                    <a:lnT>
                      <a:noFill/>
                    </a:lnT>
                    <a:lnB>
                      <a:noFill/>
                    </a:lnB>
                  </a:tcPr>
                </a:tc>
                <a:tc>
                  <a:txBody>
                    <a:bodyPr/>
                    <a:lstStyle/>
                    <a:p>
                      <a:pPr algn="l" fontAlgn="b"/>
                      <a:r>
                        <a:rPr lang="en-US" sz="1000" b="0" i="0" u="none" strike="noStrike">
                          <a:effectLst/>
                          <a:latin typeface="Arial" panose="020B0604020202020204" pitchFamily="34" charset="0"/>
                        </a:rPr>
                        <a:t>Based on:</a:t>
                      </a:r>
                    </a:p>
                  </a:txBody>
                  <a:tcPr marL="7620" marR="7620" marT="7620" marB="0" anchor="b">
                    <a:lnL>
                      <a:noFill/>
                    </a:lnL>
                    <a:lnR>
                      <a:noFill/>
                    </a:lnR>
                    <a:lnT>
                      <a:noFill/>
                    </a:lnT>
                    <a:lnB>
                      <a:noFill/>
                    </a:lnB>
                  </a:tcPr>
                </a:tc>
                <a:tc>
                  <a:txBody>
                    <a:bodyPr/>
                    <a:lstStyle/>
                    <a:p>
                      <a:pPr algn="r" fontAlgn="b"/>
                      <a:r>
                        <a:rPr lang="en-US" sz="1000" b="0" i="0" u="none" strike="noStrike">
                          <a:effectLst/>
                          <a:latin typeface="Arial" panose="020B0604020202020204" pitchFamily="34" charset="0"/>
                        </a:rPr>
                        <a:t>615</a:t>
                      </a:r>
                    </a:p>
                  </a:txBody>
                  <a:tcPr marL="7620" marR="7620" marT="7620" marB="0" anchor="b">
                    <a:lnL>
                      <a:noFill/>
                    </a:lnL>
                    <a:lnR>
                      <a:noFill/>
                    </a:lnR>
                    <a:lnT>
                      <a:noFill/>
                    </a:lnT>
                    <a:lnB>
                      <a:noFill/>
                    </a:lnB>
                  </a:tcPr>
                </a:tc>
                <a:tc>
                  <a:txBody>
                    <a:bodyPr/>
                    <a:lstStyle/>
                    <a:p>
                      <a:pPr algn="l" fontAlgn="b"/>
                      <a:r>
                        <a:rPr lang="en-US" sz="1000" b="0" i="0" u="none" strike="noStrike">
                          <a:effectLst/>
                          <a:latin typeface="Arial" panose="020B0604020202020204" pitchFamily="34" charset="0"/>
                        </a:rPr>
                        <a:t>Enrollment</a:t>
                      </a:r>
                    </a:p>
                  </a:txBody>
                  <a:tcPr marL="7620" marR="7620" marT="7620" marB="0" anchor="b">
                    <a:lnL>
                      <a:noFill/>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7620" marR="7620" marT="7620" marB="0" anchor="b">
                    <a:lnL>
                      <a:noFill/>
                    </a:lnL>
                    <a:lnR>
                      <a:noFill/>
                    </a:lnR>
                    <a:lnT>
                      <a:noFill/>
                    </a:lnT>
                    <a:lnB>
                      <a:noFill/>
                    </a:lnB>
                  </a:tcPr>
                </a:tc>
                <a:tc>
                  <a:txBody>
                    <a:bodyPr/>
                    <a:lstStyle/>
                    <a:p>
                      <a:pPr algn="l" fontAlgn="b"/>
                      <a:endParaRPr lang="en-US" sz="1000" b="1" i="0" u="none" strike="noStrike">
                        <a:effectLst/>
                        <a:latin typeface="Arial" panose="020B0604020202020204" pitchFamily="34" charset="0"/>
                      </a:endParaRPr>
                    </a:p>
                  </a:txBody>
                  <a:tcPr marL="7620" marR="7620" marT="7620" marB="0" anchor="b">
                    <a:lnL>
                      <a:noFill/>
                    </a:lnL>
                    <a:lnR>
                      <a:noFill/>
                    </a:lnR>
                    <a:lnT>
                      <a:noFill/>
                    </a:lnT>
                    <a:lnB>
                      <a:noFill/>
                    </a:lnB>
                  </a:tcPr>
                </a:tc>
                <a:tc>
                  <a:txBody>
                    <a:bodyPr/>
                    <a:lstStyle/>
                    <a:p>
                      <a:pPr algn="l" fontAlgn="b"/>
                      <a:endParaRPr lang="en-US" sz="1000" b="1" i="0" u="none" strike="noStrike">
                        <a:effectLst/>
                        <a:latin typeface="Arial" panose="020B0604020202020204" pitchFamily="34" charset="0"/>
                      </a:endParaRPr>
                    </a:p>
                  </a:txBody>
                  <a:tcPr marL="7620" marR="7620" marT="7620" marB="0" anchor="b">
                    <a:lnL>
                      <a:noFill/>
                    </a:lnL>
                    <a:lnR>
                      <a:noFill/>
                    </a:lnR>
                    <a:lnT>
                      <a:noFill/>
                    </a:lnT>
                    <a:lnB>
                      <a:noFill/>
                    </a:lnB>
                  </a:tcPr>
                </a:tc>
                <a:tc>
                  <a:txBody>
                    <a:bodyPr/>
                    <a:lstStyle/>
                    <a:p>
                      <a:pPr algn="l" fontAlgn="b"/>
                      <a:endParaRPr lang="en-US" sz="1000" b="0" i="0" u="none" strike="noStrike" dirty="0">
                        <a:effectLst/>
                        <a:latin typeface="Arial" panose="020B0604020202020204" pitchFamily="34" charset="0"/>
                      </a:endParaRPr>
                    </a:p>
                  </a:txBody>
                  <a:tcPr marL="7620" marR="7620" marT="7620" marB="0" anchor="b">
                    <a:lnL>
                      <a:noFill/>
                    </a:lnL>
                    <a:lnR>
                      <a:noFill/>
                    </a:lnR>
                    <a:lnT>
                      <a:noFill/>
                    </a:lnT>
                    <a:lnB>
                      <a:noFill/>
                    </a:lnB>
                  </a:tcPr>
                </a:tc>
              </a:tr>
            </a:tbl>
          </a:graphicData>
        </a:graphic>
      </p:graphicFrame>
    </p:spTree>
    <p:extLst>
      <p:ext uri="{BB962C8B-B14F-4D97-AF65-F5344CB8AC3E}">
        <p14:creationId xmlns:p14="http://schemas.microsoft.com/office/powerpoint/2010/main" val="36717194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9991796" cy="1325563"/>
          </a:xfrm>
          <a:solidFill>
            <a:srgbClr val="B0953A"/>
          </a:solidFill>
        </p:spPr>
        <p:style>
          <a:lnRef idx="2">
            <a:schemeClr val="accent4">
              <a:shade val="50000"/>
            </a:schemeClr>
          </a:lnRef>
          <a:fillRef idx="1">
            <a:schemeClr val="accent4"/>
          </a:fillRef>
          <a:effectRef idx="0">
            <a:schemeClr val="accent4"/>
          </a:effectRef>
          <a:fontRef idx="minor">
            <a:schemeClr val="lt1"/>
          </a:fontRef>
        </p:style>
        <p:txBody>
          <a:bodyPr>
            <a:normAutofit/>
          </a:bodyPr>
          <a:lstStyle/>
          <a:p>
            <a:pPr algn="ctr"/>
            <a:r>
              <a:rPr lang="en-CA" sz="4200" dirty="0" smtClean="0">
                <a:latin typeface="Arial" panose="020B0604020202020204" pitchFamily="34" charset="0"/>
                <a:cs typeface="Arial" panose="020B0604020202020204" pitchFamily="34" charset="0"/>
              </a:rPr>
              <a:t>McAdam Avenue Elementary School</a:t>
            </a:r>
            <a:endParaRPr lang="en-CA" sz="4200" dirty="0">
              <a:latin typeface="Arial" panose="020B0604020202020204" pitchFamily="34" charset="0"/>
              <a:cs typeface="Arial" panose="020B0604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583264813"/>
              </p:ext>
            </p:extLst>
          </p:nvPr>
        </p:nvGraphicFramePr>
        <p:xfrm>
          <a:off x="6199631" y="1856230"/>
          <a:ext cx="4630365" cy="1307596"/>
        </p:xfrm>
        <a:graphic>
          <a:graphicData uri="http://schemas.openxmlformats.org/drawingml/2006/table">
            <a:tbl>
              <a:tblPr/>
              <a:tblGrid>
                <a:gridCol w="712364"/>
                <a:gridCol w="712364"/>
                <a:gridCol w="1413597"/>
                <a:gridCol w="1792040"/>
              </a:tblGrid>
              <a:tr h="326899">
                <a:tc gridSpan="4">
                  <a:txBody>
                    <a:bodyPr/>
                    <a:lstStyle/>
                    <a:p>
                      <a:pPr algn="ctr" fontAlgn="b"/>
                      <a:r>
                        <a:rPr lang="en-US" sz="1100" b="0" i="0" u="none" strike="noStrike" dirty="0">
                          <a:solidFill>
                            <a:srgbClr val="FFFF00"/>
                          </a:solidFill>
                          <a:effectLst/>
                          <a:latin typeface="Calibri" panose="020F0502020204030204" pitchFamily="34" charset="0"/>
                        </a:rPr>
                        <a:t>McAdam Avenue Elementary School</a:t>
                      </a:r>
                    </a:p>
                  </a:txBody>
                  <a:tcPr marL="7620" marR="7620" marT="7620" marB="0" anchor="b">
                    <a:lnL>
                      <a:noFill/>
                    </a:lnL>
                    <a:lnR>
                      <a:noFill/>
                    </a:lnR>
                    <a:lnT>
                      <a:noFill/>
                    </a:lnT>
                    <a:lnB>
                      <a:noFill/>
                    </a:lnB>
                    <a:solidFill>
                      <a:srgbClr val="0000FF"/>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326899">
                <a:tc gridSpan="4">
                  <a:txBody>
                    <a:bodyPr/>
                    <a:lstStyle/>
                    <a:p>
                      <a:pPr algn="ctr" fontAlgn="b"/>
                      <a:r>
                        <a:rPr lang="en-US" sz="1100" b="0" i="0" u="none" strike="noStrike" dirty="0">
                          <a:solidFill>
                            <a:srgbClr val="FFFF00"/>
                          </a:solidFill>
                          <a:effectLst/>
                          <a:latin typeface="Calibri" panose="020F0502020204030204" pitchFamily="34" charset="0"/>
                        </a:rPr>
                        <a:t>Functional Capacity</a:t>
                      </a:r>
                    </a:p>
                  </a:txBody>
                  <a:tcPr marL="7620" marR="7620" marT="7620" marB="0" anchor="b">
                    <a:lnL>
                      <a:noFill/>
                    </a:lnL>
                    <a:lnR>
                      <a:noFill/>
                    </a:lnR>
                    <a:lnT>
                      <a:noFill/>
                    </a:lnT>
                    <a:lnB>
                      <a:noFill/>
                    </a:lnB>
                    <a:solidFill>
                      <a:srgbClr val="0000FF"/>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326899">
                <a:tc>
                  <a:txBody>
                    <a:bodyPr/>
                    <a:lstStyle/>
                    <a:p>
                      <a:pPr algn="ctr" fontAlgn="b"/>
                      <a:r>
                        <a:rPr lang="en-US" sz="1100" b="0" i="0" u="none" strike="noStrike">
                          <a:solidFill>
                            <a:srgbClr val="000000"/>
                          </a:solidFill>
                          <a:effectLst/>
                          <a:latin typeface="Calibri" panose="020F0502020204030204" pitchFamily="34" charset="0"/>
                        </a:rPr>
                        <a:t>100%</a:t>
                      </a:r>
                    </a:p>
                  </a:txBody>
                  <a:tcPr marL="7620" marR="7620" marT="7620"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80%</a:t>
                      </a:r>
                    </a:p>
                  </a:txBody>
                  <a:tcPr marL="7620" marR="7620" marT="7620"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2016-17 Enrolment</a:t>
                      </a:r>
                    </a:p>
                  </a:txBody>
                  <a:tcPr marL="7620" marR="7620" marT="7620"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Over/Under 80%</a:t>
                      </a:r>
                    </a:p>
                  </a:txBody>
                  <a:tcPr marL="7620" marR="7620" marT="7620" marB="0" anchor="b">
                    <a:lnL>
                      <a:noFill/>
                    </a:lnL>
                    <a:lnR>
                      <a:noFill/>
                    </a:lnR>
                    <a:lnT>
                      <a:noFill/>
                    </a:lnT>
                    <a:lnB>
                      <a:noFill/>
                    </a:lnB>
                  </a:tcPr>
                </a:tc>
              </a:tr>
              <a:tr h="326899">
                <a:tc>
                  <a:txBody>
                    <a:bodyPr/>
                    <a:lstStyle/>
                    <a:p>
                      <a:pPr algn="ctr" fontAlgn="b"/>
                      <a:r>
                        <a:rPr lang="en-US" sz="1100" b="0" i="0" u="none" strike="noStrike">
                          <a:solidFill>
                            <a:srgbClr val="000000"/>
                          </a:solidFill>
                          <a:effectLst/>
                          <a:latin typeface="Calibri" panose="020F0502020204030204" pitchFamily="34" charset="0"/>
                        </a:rPr>
                        <a:t>216</a:t>
                      </a:r>
                    </a:p>
                  </a:txBody>
                  <a:tcPr marL="7620" marR="7620" marT="7620"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173</a:t>
                      </a:r>
                    </a:p>
                  </a:txBody>
                  <a:tcPr marL="7620" marR="7620" marT="7620"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74</a:t>
                      </a:r>
                    </a:p>
                  </a:txBody>
                  <a:tcPr marL="7620" marR="7620" marT="7620" marB="0" anchor="b">
                    <a:lnL>
                      <a:noFill/>
                    </a:lnL>
                    <a:lnR>
                      <a:noFill/>
                    </a:lnR>
                    <a:lnT>
                      <a:noFill/>
                    </a:lnT>
                    <a:lnB>
                      <a:noFill/>
                    </a:lnB>
                  </a:tcPr>
                </a:tc>
                <a:tc>
                  <a:txBody>
                    <a:bodyPr/>
                    <a:lstStyle/>
                    <a:p>
                      <a:pPr algn="ctr" fontAlgn="b"/>
                      <a:r>
                        <a:rPr lang="en-US" sz="1100" b="0" i="0" u="none" strike="noStrike" dirty="0">
                          <a:solidFill>
                            <a:srgbClr val="FF0000"/>
                          </a:solidFill>
                          <a:effectLst/>
                          <a:latin typeface="Calibri" panose="020F0502020204030204" pitchFamily="34" charset="0"/>
                        </a:rPr>
                        <a:t>-99</a:t>
                      </a:r>
                    </a:p>
                  </a:txBody>
                  <a:tcPr marL="7620" marR="7620" marT="7620" marB="0" anchor="b">
                    <a:lnL>
                      <a:noFill/>
                    </a:lnL>
                    <a:lnR>
                      <a:noFill/>
                    </a:lnR>
                    <a:lnT>
                      <a:noFill/>
                    </a:lnT>
                    <a:lnB>
                      <a:noFill/>
                    </a:lnB>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115029357"/>
              </p:ext>
            </p:extLst>
          </p:nvPr>
        </p:nvGraphicFramePr>
        <p:xfrm>
          <a:off x="838200" y="1856230"/>
          <a:ext cx="5270497" cy="1463040"/>
        </p:xfrm>
        <a:graphic>
          <a:graphicData uri="http://schemas.openxmlformats.org/drawingml/2006/table">
            <a:tbl>
              <a:tblPr/>
              <a:tblGrid>
                <a:gridCol w="1008435"/>
                <a:gridCol w="608866"/>
                <a:gridCol w="608866"/>
                <a:gridCol w="608866"/>
                <a:gridCol w="608866"/>
                <a:gridCol w="608866"/>
                <a:gridCol w="608866"/>
                <a:gridCol w="608866"/>
              </a:tblGrid>
              <a:tr h="182880">
                <a:tc gridSpan="8">
                  <a:txBody>
                    <a:bodyPr/>
                    <a:lstStyle/>
                    <a:p>
                      <a:pPr algn="ctr" fontAlgn="b"/>
                      <a:r>
                        <a:rPr lang="en-US" sz="1100" b="0" i="0" u="none" strike="noStrike" dirty="0">
                          <a:solidFill>
                            <a:srgbClr val="FFFF00"/>
                          </a:solidFill>
                          <a:effectLst/>
                          <a:latin typeface="Calibri" panose="020F0502020204030204" pitchFamily="34" charset="0"/>
                        </a:rPr>
                        <a:t>McAdam Avenue School</a:t>
                      </a:r>
                    </a:p>
                  </a:txBody>
                  <a:tcPr marL="7620" marR="7620" marT="7620" marB="0" anchor="b">
                    <a:lnL>
                      <a:noFill/>
                    </a:lnL>
                    <a:lnR>
                      <a:noFill/>
                    </a:lnR>
                    <a:lnT>
                      <a:noFill/>
                    </a:lnT>
                    <a:lnB>
                      <a:noFill/>
                    </a:lnB>
                    <a:solidFill>
                      <a:srgbClr val="0000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82880">
                <a:tc gridSpan="8">
                  <a:txBody>
                    <a:bodyPr/>
                    <a:lstStyle/>
                    <a:p>
                      <a:pPr algn="ctr" fontAlgn="b"/>
                      <a:r>
                        <a:rPr lang="en-US" sz="1100" b="0" i="0" u="none" strike="noStrike">
                          <a:solidFill>
                            <a:srgbClr val="FFFF00"/>
                          </a:solidFill>
                          <a:effectLst/>
                          <a:latin typeface="Calibri" panose="020F0502020204030204" pitchFamily="34" charset="0"/>
                        </a:rPr>
                        <a:t>Total Enrolment by Grade</a:t>
                      </a:r>
                    </a:p>
                  </a:txBody>
                  <a:tcPr marL="7620" marR="7620" marT="7620" marB="0" anchor="b">
                    <a:lnL>
                      <a:noFill/>
                    </a:lnL>
                    <a:lnR>
                      <a:noFill/>
                    </a:lnR>
                    <a:lnT>
                      <a:noFill/>
                    </a:lnT>
                    <a:lnB>
                      <a:noFill/>
                    </a:lnB>
                    <a:solidFill>
                      <a:srgbClr val="0000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82880">
                <a:tc>
                  <a:txBody>
                    <a:bodyPr/>
                    <a:lstStyle/>
                    <a:p>
                      <a:pPr algn="ctr" fontAlgn="b"/>
                      <a:r>
                        <a:rPr lang="en-US" sz="1100" b="0" i="0" u="none" strike="noStrike">
                          <a:solidFill>
                            <a:srgbClr val="000000"/>
                          </a:solidFill>
                          <a:effectLst/>
                          <a:latin typeface="Calibri" panose="020F0502020204030204" pitchFamily="34" charset="0"/>
                        </a:rPr>
                        <a:t>Enrolment Year</a:t>
                      </a:r>
                    </a:p>
                  </a:txBody>
                  <a:tcPr marL="7620" marR="7620" marT="7620"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K</a:t>
                      </a:r>
                    </a:p>
                  </a:txBody>
                  <a:tcPr marL="7620" marR="7620" marT="7620"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1</a:t>
                      </a:r>
                    </a:p>
                  </a:txBody>
                  <a:tcPr marL="7620" marR="7620" marT="7620"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2</a:t>
                      </a:r>
                    </a:p>
                  </a:txBody>
                  <a:tcPr marL="7620" marR="7620" marT="7620"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3</a:t>
                      </a:r>
                    </a:p>
                  </a:txBody>
                  <a:tcPr marL="7620" marR="7620" marT="7620"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4</a:t>
                      </a:r>
                    </a:p>
                  </a:txBody>
                  <a:tcPr marL="7620" marR="7620" marT="7620"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5</a:t>
                      </a:r>
                    </a:p>
                  </a:txBody>
                  <a:tcPr marL="7620" marR="7620" marT="7620"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Total</a:t>
                      </a:r>
                    </a:p>
                  </a:txBody>
                  <a:tcPr marL="7620" marR="7620" marT="7620" marB="0" anchor="b">
                    <a:lnL>
                      <a:noFill/>
                    </a:lnL>
                    <a:lnR>
                      <a:noFill/>
                    </a:lnR>
                    <a:lnT>
                      <a:noFill/>
                    </a:lnT>
                    <a:lnB>
                      <a:noFill/>
                    </a:lnB>
                  </a:tcPr>
                </a:tc>
              </a:tr>
              <a:tr h="182880">
                <a:tc>
                  <a:txBody>
                    <a:bodyPr/>
                    <a:lstStyle/>
                    <a:p>
                      <a:pPr algn="ctr" fontAlgn="b"/>
                      <a:r>
                        <a:rPr lang="en-US" sz="1100" b="0" i="0" u="none" strike="noStrike">
                          <a:solidFill>
                            <a:srgbClr val="000000"/>
                          </a:solidFill>
                          <a:effectLst/>
                          <a:latin typeface="Calibri" panose="020F0502020204030204" pitchFamily="34" charset="0"/>
                        </a:rPr>
                        <a:t>2011-12</a:t>
                      </a:r>
                    </a:p>
                  </a:txBody>
                  <a:tcPr marL="7620" marR="7620" marT="7620"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19</a:t>
                      </a:r>
                    </a:p>
                  </a:txBody>
                  <a:tcPr marL="7620" marR="7620" marT="7620"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19</a:t>
                      </a:r>
                    </a:p>
                  </a:txBody>
                  <a:tcPr marL="7620" marR="7620" marT="7620"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18</a:t>
                      </a:r>
                    </a:p>
                  </a:txBody>
                  <a:tcPr marL="7620" marR="7620" marT="7620"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11</a:t>
                      </a:r>
                    </a:p>
                  </a:txBody>
                  <a:tcPr marL="7620" marR="7620" marT="7620"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18</a:t>
                      </a:r>
                    </a:p>
                  </a:txBody>
                  <a:tcPr marL="7620" marR="7620" marT="7620"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13</a:t>
                      </a:r>
                    </a:p>
                  </a:txBody>
                  <a:tcPr marL="7620" marR="7620" marT="7620"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98</a:t>
                      </a:r>
                    </a:p>
                  </a:txBody>
                  <a:tcPr marL="7620" marR="7620" marT="7620" marB="0" anchor="b">
                    <a:lnL>
                      <a:noFill/>
                    </a:lnL>
                    <a:lnR>
                      <a:noFill/>
                    </a:lnR>
                    <a:lnT>
                      <a:noFill/>
                    </a:lnT>
                    <a:lnB>
                      <a:noFill/>
                    </a:lnB>
                  </a:tcPr>
                </a:tc>
              </a:tr>
              <a:tr h="182880">
                <a:tc>
                  <a:txBody>
                    <a:bodyPr/>
                    <a:lstStyle/>
                    <a:p>
                      <a:pPr algn="ctr" fontAlgn="b"/>
                      <a:r>
                        <a:rPr lang="en-US" sz="1100" b="0" i="0" u="none" strike="noStrike">
                          <a:solidFill>
                            <a:srgbClr val="000000"/>
                          </a:solidFill>
                          <a:effectLst/>
                          <a:latin typeface="Calibri" panose="020F0502020204030204" pitchFamily="34" charset="0"/>
                        </a:rPr>
                        <a:t>2012-13</a:t>
                      </a:r>
                    </a:p>
                  </a:txBody>
                  <a:tcPr marL="7620" marR="7620" marT="7620"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11</a:t>
                      </a:r>
                    </a:p>
                  </a:txBody>
                  <a:tcPr marL="7620" marR="7620" marT="7620"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14</a:t>
                      </a:r>
                    </a:p>
                  </a:txBody>
                  <a:tcPr marL="7620" marR="7620" marT="7620"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17</a:t>
                      </a:r>
                    </a:p>
                  </a:txBody>
                  <a:tcPr marL="7620" marR="7620" marT="7620"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13</a:t>
                      </a:r>
                    </a:p>
                  </a:txBody>
                  <a:tcPr marL="7620" marR="7620" marT="7620"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13</a:t>
                      </a:r>
                    </a:p>
                  </a:txBody>
                  <a:tcPr marL="7620" marR="7620" marT="7620"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17</a:t>
                      </a:r>
                    </a:p>
                  </a:txBody>
                  <a:tcPr marL="7620" marR="7620" marT="7620"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85</a:t>
                      </a:r>
                    </a:p>
                  </a:txBody>
                  <a:tcPr marL="7620" marR="7620" marT="7620" marB="0" anchor="b">
                    <a:lnL>
                      <a:noFill/>
                    </a:lnL>
                    <a:lnR>
                      <a:noFill/>
                    </a:lnR>
                    <a:lnT>
                      <a:noFill/>
                    </a:lnT>
                    <a:lnB>
                      <a:noFill/>
                    </a:lnB>
                  </a:tcPr>
                </a:tc>
              </a:tr>
              <a:tr h="182880">
                <a:tc>
                  <a:txBody>
                    <a:bodyPr/>
                    <a:lstStyle/>
                    <a:p>
                      <a:pPr algn="ctr" fontAlgn="b"/>
                      <a:r>
                        <a:rPr lang="en-US" sz="1100" b="0" i="0" u="none" strike="noStrike">
                          <a:solidFill>
                            <a:srgbClr val="000000"/>
                          </a:solidFill>
                          <a:effectLst/>
                          <a:latin typeface="Calibri" panose="020F0502020204030204" pitchFamily="34" charset="0"/>
                        </a:rPr>
                        <a:t>2013-14</a:t>
                      </a:r>
                    </a:p>
                  </a:txBody>
                  <a:tcPr marL="7620" marR="7620" marT="7620"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12</a:t>
                      </a:r>
                    </a:p>
                  </a:txBody>
                  <a:tcPr marL="7620" marR="7620" marT="7620"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11</a:t>
                      </a:r>
                    </a:p>
                  </a:txBody>
                  <a:tcPr marL="7620" marR="7620" marT="7620"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14</a:t>
                      </a:r>
                    </a:p>
                  </a:txBody>
                  <a:tcPr marL="7620" marR="7620" marT="7620"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17</a:t>
                      </a:r>
                    </a:p>
                  </a:txBody>
                  <a:tcPr marL="7620" marR="7620" marT="7620"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13</a:t>
                      </a:r>
                    </a:p>
                  </a:txBody>
                  <a:tcPr marL="7620" marR="7620" marT="7620"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11</a:t>
                      </a:r>
                    </a:p>
                  </a:txBody>
                  <a:tcPr marL="7620" marR="7620" marT="7620"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78</a:t>
                      </a:r>
                    </a:p>
                  </a:txBody>
                  <a:tcPr marL="7620" marR="7620" marT="7620" marB="0" anchor="b">
                    <a:lnL>
                      <a:noFill/>
                    </a:lnL>
                    <a:lnR>
                      <a:noFill/>
                    </a:lnR>
                    <a:lnT>
                      <a:noFill/>
                    </a:lnT>
                    <a:lnB>
                      <a:noFill/>
                    </a:lnB>
                  </a:tcPr>
                </a:tc>
              </a:tr>
              <a:tr h="182880">
                <a:tc>
                  <a:txBody>
                    <a:bodyPr/>
                    <a:lstStyle/>
                    <a:p>
                      <a:pPr algn="ctr" fontAlgn="b"/>
                      <a:r>
                        <a:rPr lang="en-US" sz="1100" b="0" i="0" u="none" strike="noStrike">
                          <a:solidFill>
                            <a:srgbClr val="000000"/>
                          </a:solidFill>
                          <a:effectLst/>
                          <a:latin typeface="Calibri" panose="020F0502020204030204" pitchFamily="34" charset="0"/>
                        </a:rPr>
                        <a:t>2014-15</a:t>
                      </a:r>
                    </a:p>
                  </a:txBody>
                  <a:tcPr marL="7620" marR="7620" marT="7620"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16</a:t>
                      </a:r>
                    </a:p>
                  </a:txBody>
                  <a:tcPr marL="7620" marR="7620" marT="7620"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10</a:t>
                      </a:r>
                    </a:p>
                  </a:txBody>
                  <a:tcPr marL="7620" marR="7620" marT="7620"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14</a:t>
                      </a:r>
                    </a:p>
                  </a:txBody>
                  <a:tcPr marL="7620" marR="7620" marT="7620"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11</a:t>
                      </a:r>
                    </a:p>
                  </a:txBody>
                  <a:tcPr marL="7620" marR="7620" marT="7620"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17</a:t>
                      </a:r>
                    </a:p>
                  </a:txBody>
                  <a:tcPr marL="7620" marR="7620" marT="7620"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15</a:t>
                      </a:r>
                    </a:p>
                  </a:txBody>
                  <a:tcPr marL="7620" marR="7620" marT="7620"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83</a:t>
                      </a:r>
                    </a:p>
                  </a:txBody>
                  <a:tcPr marL="7620" marR="7620" marT="7620" marB="0" anchor="b">
                    <a:lnL>
                      <a:noFill/>
                    </a:lnL>
                    <a:lnR>
                      <a:noFill/>
                    </a:lnR>
                    <a:lnT>
                      <a:noFill/>
                    </a:lnT>
                    <a:lnB>
                      <a:noFill/>
                    </a:lnB>
                  </a:tcPr>
                </a:tc>
              </a:tr>
              <a:tr h="182880">
                <a:tc>
                  <a:txBody>
                    <a:bodyPr/>
                    <a:lstStyle/>
                    <a:p>
                      <a:pPr algn="ctr" fontAlgn="b"/>
                      <a:r>
                        <a:rPr lang="en-US" sz="1100" b="0" i="0" u="none" strike="noStrike">
                          <a:solidFill>
                            <a:srgbClr val="000000"/>
                          </a:solidFill>
                          <a:effectLst/>
                          <a:latin typeface="Calibri" panose="020F0502020204030204" pitchFamily="34" charset="0"/>
                        </a:rPr>
                        <a:t>2015-16</a:t>
                      </a:r>
                    </a:p>
                  </a:txBody>
                  <a:tcPr marL="7620" marR="7620" marT="7620"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14</a:t>
                      </a:r>
                    </a:p>
                  </a:txBody>
                  <a:tcPr marL="7620" marR="7620" marT="7620"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16</a:t>
                      </a:r>
                    </a:p>
                  </a:txBody>
                  <a:tcPr marL="7620" marR="7620" marT="7620"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9</a:t>
                      </a:r>
                    </a:p>
                  </a:txBody>
                  <a:tcPr marL="7620" marR="7620" marT="7620"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11</a:t>
                      </a:r>
                    </a:p>
                  </a:txBody>
                  <a:tcPr marL="7620" marR="7620" marT="7620"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11</a:t>
                      </a:r>
                    </a:p>
                  </a:txBody>
                  <a:tcPr marL="7620" marR="7620" marT="7620"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18</a:t>
                      </a:r>
                    </a:p>
                  </a:txBody>
                  <a:tcPr marL="7620" marR="7620" marT="7620"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panose="020F0502020204030204" pitchFamily="34" charset="0"/>
                        </a:rPr>
                        <a:t>79</a:t>
                      </a:r>
                    </a:p>
                  </a:txBody>
                  <a:tcPr marL="7620" marR="7620" marT="7620" marB="0" anchor="b">
                    <a:lnL>
                      <a:noFill/>
                    </a:lnL>
                    <a:lnR>
                      <a:noFill/>
                    </a:lnR>
                    <a:lnT>
                      <a:noFill/>
                    </a:lnT>
                    <a:lnB>
                      <a:noFill/>
                    </a:lnB>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1624881335"/>
              </p:ext>
            </p:extLst>
          </p:nvPr>
        </p:nvGraphicFramePr>
        <p:xfrm>
          <a:off x="1124715" y="3484812"/>
          <a:ext cx="9363456" cy="2956560"/>
        </p:xfrm>
        <a:graphic>
          <a:graphicData uri="http://schemas.openxmlformats.org/drawingml/2006/table">
            <a:tbl>
              <a:tblPr/>
              <a:tblGrid>
                <a:gridCol w="1040384"/>
                <a:gridCol w="1040384"/>
                <a:gridCol w="1040384"/>
                <a:gridCol w="1040384"/>
                <a:gridCol w="1040384"/>
                <a:gridCol w="1040384"/>
                <a:gridCol w="1040384"/>
                <a:gridCol w="1040384"/>
                <a:gridCol w="1040384"/>
              </a:tblGrid>
              <a:tr h="220980">
                <a:tc gridSpan="9">
                  <a:txBody>
                    <a:bodyPr/>
                    <a:lstStyle/>
                    <a:p>
                      <a:pPr algn="ctr" fontAlgn="b"/>
                      <a:r>
                        <a:rPr lang="en-US" sz="1400" b="1" i="0" u="none" strike="noStrike">
                          <a:effectLst/>
                          <a:latin typeface="Arial" panose="020B0604020202020204" pitchFamily="34" charset="0"/>
                        </a:rPr>
                        <a:t>Operational Costs</a:t>
                      </a:r>
                    </a:p>
                  </a:txBody>
                  <a:tcPr marL="7620" marR="7620" marT="762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20980">
                <a:tc>
                  <a:txBody>
                    <a:bodyPr/>
                    <a:lstStyle/>
                    <a:p>
                      <a:pPr algn="ctr" fontAlgn="b"/>
                      <a:endParaRPr lang="en-US" sz="1400" b="1" i="0" u="none" strike="noStrike">
                        <a:effectLst/>
                        <a:latin typeface="Arial" panose="020B0604020202020204" pitchFamily="34" charset="0"/>
                      </a:endParaRPr>
                    </a:p>
                  </a:txBody>
                  <a:tcPr marL="7620" marR="7620" marT="7620" marB="0" anchor="b">
                    <a:lnL>
                      <a:noFill/>
                    </a:lnL>
                    <a:lnR>
                      <a:noFill/>
                    </a:lnR>
                    <a:lnT>
                      <a:noFill/>
                    </a:lnT>
                    <a:lnB>
                      <a:noFill/>
                    </a:lnB>
                  </a:tcPr>
                </a:tc>
                <a:tc>
                  <a:txBody>
                    <a:bodyPr/>
                    <a:lstStyle/>
                    <a:p>
                      <a:pPr algn="ctr" fontAlgn="b"/>
                      <a:endParaRPr lang="en-US" sz="1400" b="1" i="0" u="none" strike="noStrike">
                        <a:effectLst/>
                        <a:latin typeface="Arial" panose="020B0604020202020204" pitchFamily="34" charset="0"/>
                      </a:endParaRPr>
                    </a:p>
                  </a:txBody>
                  <a:tcPr marL="7620" marR="7620" marT="7620" marB="0" anchor="b">
                    <a:lnL>
                      <a:noFill/>
                    </a:lnL>
                    <a:lnR>
                      <a:noFill/>
                    </a:lnR>
                    <a:lnT>
                      <a:noFill/>
                    </a:lnT>
                    <a:lnB>
                      <a:noFill/>
                    </a:lnB>
                  </a:tcPr>
                </a:tc>
                <a:tc>
                  <a:txBody>
                    <a:bodyPr/>
                    <a:lstStyle/>
                    <a:p>
                      <a:pPr algn="ctr" fontAlgn="b"/>
                      <a:endParaRPr lang="en-US" sz="1400" b="1" i="0" u="none" strike="noStrike">
                        <a:effectLst/>
                        <a:latin typeface="Arial" panose="020B0604020202020204" pitchFamily="34" charset="0"/>
                      </a:endParaRPr>
                    </a:p>
                  </a:txBody>
                  <a:tcPr marL="7620" marR="7620" marT="7620" marB="0" anchor="b">
                    <a:lnL>
                      <a:noFill/>
                    </a:lnL>
                    <a:lnR>
                      <a:noFill/>
                    </a:lnR>
                    <a:lnT>
                      <a:noFill/>
                    </a:lnT>
                    <a:lnB>
                      <a:noFill/>
                    </a:lnB>
                  </a:tcPr>
                </a:tc>
                <a:tc>
                  <a:txBody>
                    <a:bodyPr/>
                    <a:lstStyle/>
                    <a:p>
                      <a:pPr algn="ctr" fontAlgn="b"/>
                      <a:endParaRPr lang="en-US" sz="1400" b="1" i="0" u="none" strike="noStrike">
                        <a:effectLst/>
                        <a:latin typeface="Arial" panose="020B0604020202020204" pitchFamily="34" charset="0"/>
                      </a:endParaRPr>
                    </a:p>
                  </a:txBody>
                  <a:tcPr marL="7620" marR="7620" marT="7620" marB="0" anchor="b">
                    <a:lnL>
                      <a:noFill/>
                    </a:lnL>
                    <a:lnR>
                      <a:noFill/>
                    </a:lnR>
                    <a:lnT>
                      <a:noFill/>
                    </a:lnT>
                    <a:lnB>
                      <a:noFill/>
                    </a:lnB>
                  </a:tcPr>
                </a:tc>
                <a:tc>
                  <a:txBody>
                    <a:bodyPr/>
                    <a:lstStyle/>
                    <a:p>
                      <a:pPr algn="ctr" fontAlgn="b"/>
                      <a:endParaRPr lang="en-US" sz="1400" b="1" i="0" u="none" strike="noStrike">
                        <a:effectLst/>
                        <a:latin typeface="Arial" panose="020B0604020202020204" pitchFamily="34" charset="0"/>
                      </a:endParaRPr>
                    </a:p>
                  </a:txBody>
                  <a:tcPr marL="7620" marR="7620" marT="7620" marB="0" anchor="b">
                    <a:lnL>
                      <a:noFill/>
                    </a:lnL>
                    <a:lnR>
                      <a:noFill/>
                    </a:lnR>
                    <a:lnT>
                      <a:noFill/>
                    </a:lnT>
                    <a:lnB>
                      <a:noFill/>
                    </a:lnB>
                  </a:tcPr>
                </a:tc>
                <a:tc>
                  <a:txBody>
                    <a:bodyPr/>
                    <a:lstStyle/>
                    <a:p>
                      <a:pPr algn="ctr" fontAlgn="b"/>
                      <a:endParaRPr lang="en-US" sz="1400" b="1" i="0" u="none" strike="noStrike">
                        <a:effectLst/>
                        <a:latin typeface="Arial" panose="020B0604020202020204" pitchFamily="34" charset="0"/>
                      </a:endParaRPr>
                    </a:p>
                  </a:txBody>
                  <a:tcPr marL="7620" marR="7620" marT="7620" marB="0" anchor="b">
                    <a:lnL>
                      <a:noFill/>
                    </a:lnL>
                    <a:lnR>
                      <a:noFill/>
                    </a:lnR>
                    <a:lnT>
                      <a:noFill/>
                    </a:lnT>
                    <a:lnB>
                      <a:noFill/>
                    </a:lnB>
                  </a:tcPr>
                </a:tc>
                <a:tc>
                  <a:txBody>
                    <a:bodyPr/>
                    <a:lstStyle/>
                    <a:p>
                      <a:pPr algn="ctr" fontAlgn="b"/>
                      <a:endParaRPr lang="en-US" sz="1400" b="1" i="0" u="none" strike="noStrike">
                        <a:effectLst/>
                        <a:latin typeface="Arial" panose="020B0604020202020204" pitchFamily="34" charset="0"/>
                      </a:endParaRPr>
                    </a:p>
                  </a:txBody>
                  <a:tcPr marL="7620" marR="7620" marT="7620" marB="0" anchor="b">
                    <a:lnL>
                      <a:noFill/>
                    </a:lnL>
                    <a:lnR>
                      <a:noFill/>
                    </a:lnR>
                    <a:lnT>
                      <a:noFill/>
                    </a:lnT>
                    <a:lnB>
                      <a:noFill/>
                    </a:lnB>
                  </a:tcPr>
                </a:tc>
                <a:tc>
                  <a:txBody>
                    <a:bodyPr/>
                    <a:lstStyle/>
                    <a:p>
                      <a:pPr algn="ctr" fontAlgn="b"/>
                      <a:endParaRPr lang="en-US" sz="1400" b="1" i="0" u="none" strike="noStrike">
                        <a:effectLst/>
                        <a:latin typeface="Arial" panose="020B0604020202020204" pitchFamily="34" charset="0"/>
                      </a:endParaRPr>
                    </a:p>
                  </a:txBody>
                  <a:tcPr marL="7620" marR="7620" marT="7620" marB="0" anchor="b">
                    <a:lnL>
                      <a:noFill/>
                    </a:lnL>
                    <a:lnR>
                      <a:noFill/>
                    </a:lnR>
                    <a:lnT>
                      <a:noFill/>
                    </a:lnT>
                    <a:lnB>
                      <a:noFill/>
                    </a:lnB>
                  </a:tcPr>
                </a:tc>
                <a:tc>
                  <a:txBody>
                    <a:bodyPr/>
                    <a:lstStyle/>
                    <a:p>
                      <a:pPr algn="ctr" fontAlgn="b"/>
                      <a:endParaRPr lang="en-US" sz="1400" b="1" i="0" u="none" strike="noStrike">
                        <a:effectLst/>
                        <a:latin typeface="Arial" panose="020B0604020202020204" pitchFamily="34" charset="0"/>
                      </a:endParaRPr>
                    </a:p>
                  </a:txBody>
                  <a:tcPr marL="7620" marR="7620" marT="7620" marB="0" anchor="b">
                    <a:lnL>
                      <a:noFill/>
                    </a:lnL>
                    <a:lnR>
                      <a:noFill/>
                    </a:lnR>
                    <a:lnT>
                      <a:noFill/>
                    </a:lnT>
                    <a:lnB>
                      <a:noFill/>
                    </a:lnB>
                  </a:tcPr>
                </a:tc>
              </a:tr>
              <a:tr h="167640">
                <a:tc>
                  <a:txBody>
                    <a:bodyPr/>
                    <a:lstStyle/>
                    <a:p>
                      <a:pPr algn="l" fontAlgn="b"/>
                      <a:endParaRPr lang="en-US" sz="1000" b="0" i="0" u="none" strike="noStrike">
                        <a:effectLst/>
                        <a:latin typeface="Arial" panose="020B0604020202020204" pitchFamily="34" charset="0"/>
                      </a:endParaRPr>
                    </a:p>
                  </a:txBody>
                  <a:tcPr marL="7620" marR="7620" marT="7620" marB="0" anchor="b">
                    <a:lnL>
                      <a:noFill/>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7620" marR="7620" marT="7620" marB="0" anchor="b">
                    <a:lnL>
                      <a:noFill/>
                    </a:lnL>
                    <a:lnR>
                      <a:noFill/>
                    </a:lnR>
                    <a:lnT>
                      <a:noFill/>
                    </a:lnT>
                    <a:lnB>
                      <a:noFill/>
                    </a:lnB>
                  </a:tcPr>
                </a:tc>
                <a:tc>
                  <a:txBody>
                    <a:bodyPr/>
                    <a:lstStyle/>
                    <a:p>
                      <a:pPr algn="l" fontAlgn="b"/>
                      <a:r>
                        <a:rPr lang="en-US" sz="1000" b="1" i="0" u="none" strike="noStrike">
                          <a:effectLst/>
                          <a:latin typeface="Arial" panose="020B0604020202020204" pitchFamily="34" charset="0"/>
                        </a:rPr>
                        <a:t>Electricity</a:t>
                      </a:r>
                    </a:p>
                  </a:txBody>
                  <a:tcPr marL="7620" marR="7620" marT="7620" marB="0" anchor="b">
                    <a:lnL>
                      <a:noFill/>
                    </a:lnL>
                    <a:lnR>
                      <a:noFill/>
                    </a:lnR>
                    <a:lnT>
                      <a:noFill/>
                    </a:lnT>
                    <a:lnB>
                      <a:noFill/>
                    </a:lnB>
                  </a:tcPr>
                </a:tc>
                <a:tc>
                  <a:txBody>
                    <a:bodyPr/>
                    <a:lstStyle/>
                    <a:p>
                      <a:pPr algn="l" fontAlgn="b"/>
                      <a:endParaRPr lang="en-US" sz="1000" b="1" i="0" u="none" strike="noStrike">
                        <a:effectLst/>
                        <a:latin typeface="Arial" panose="020B0604020202020204" pitchFamily="34" charset="0"/>
                      </a:endParaRPr>
                    </a:p>
                  </a:txBody>
                  <a:tcPr marL="7620" marR="7620" marT="7620" marB="0" anchor="b">
                    <a:lnL>
                      <a:noFill/>
                    </a:lnL>
                    <a:lnR>
                      <a:noFill/>
                    </a:lnR>
                    <a:lnT>
                      <a:noFill/>
                    </a:lnT>
                    <a:lnB>
                      <a:noFill/>
                    </a:lnB>
                  </a:tcPr>
                </a:tc>
                <a:tc>
                  <a:txBody>
                    <a:bodyPr/>
                    <a:lstStyle/>
                    <a:p>
                      <a:pPr algn="l" fontAlgn="b"/>
                      <a:endParaRPr lang="en-US" sz="1000" b="1" i="0" u="none" strike="noStrike">
                        <a:effectLst/>
                        <a:latin typeface="Arial" panose="020B0604020202020204" pitchFamily="34" charset="0"/>
                      </a:endParaRPr>
                    </a:p>
                  </a:txBody>
                  <a:tcPr marL="7620" marR="7620" marT="7620" marB="0" anchor="b">
                    <a:lnL>
                      <a:noFill/>
                    </a:lnL>
                    <a:lnR>
                      <a:noFill/>
                    </a:lnR>
                    <a:lnT>
                      <a:noFill/>
                    </a:lnT>
                    <a:lnB>
                      <a:noFill/>
                    </a:lnB>
                  </a:tcPr>
                </a:tc>
                <a:tc gridSpan="2">
                  <a:txBody>
                    <a:bodyPr/>
                    <a:lstStyle/>
                    <a:p>
                      <a:pPr algn="l" fontAlgn="b"/>
                      <a:r>
                        <a:rPr lang="en-US" sz="1000" b="1" i="0" u="none" strike="noStrike">
                          <a:effectLst/>
                          <a:latin typeface="Arial" panose="020B0604020202020204" pitchFamily="34" charset="0"/>
                        </a:rPr>
                        <a:t> $                    5,544.68 </a:t>
                      </a:r>
                    </a:p>
                  </a:txBody>
                  <a:tcPr marL="7620" marR="7620" marT="7620" marB="0" anchor="b">
                    <a:lnL>
                      <a:noFill/>
                    </a:lnL>
                    <a:lnR>
                      <a:noFill/>
                    </a:lnR>
                    <a:lnT>
                      <a:noFill/>
                    </a:lnT>
                    <a:lnB>
                      <a:noFill/>
                    </a:lnB>
                  </a:tcPr>
                </a:tc>
                <a:tc hMerge="1">
                  <a:txBody>
                    <a:bodyPr/>
                    <a:lstStyle/>
                    <a:p>
                      <a:endParaRPr lang="en-US"/>
                    </a:p>
                  </a:txBody>
                  <a:tcPr/>
                </a:tc>
                <a:tc>
                  <a:txBody>
                    <a:bodyPr/>
                    <a:lstStyle/>
                    <a:p>
                      <a:pPr algn="l" fontAlgn="b"/>
                      <a:endParaRPr lang="en-US" sz="1000" b="1" i="0" u="none" strike="noStrike">
                        <a:effectLst/>
                        <a:latin typeface="Arial" panose="020B0604020202020204" pitchFamily="34" charset="0"/>
                      </a:endParaRPr>
                    </a:p>
                  </a:txBody>
                  <a:tcPr marL="7620" marR="7620" marT="7620" marB="0" anchor="b">
                    <a:lnL>
                      <a:noFill/>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7620" marR="7620" marT="7620" marB="0" anchor="b">
                    <a:lnL>
                      <a:noFill/>
                    </a:lnL>
                    <a:lnR>
                      <a:noFill/>
                    </a:lnR>
                    <a:lnT>
                      <a:noFill/>
                    </a:lnT>
                    <a:lnB>
                      <a:noFill/>
                    </a:lnB>
                  </a:tcPr>
                </a:tc>
              </a:tr>
              <a:tr h="167640">
                <a:tc>
                  <a:txBody>
                    <a:bodyPr/>
                    <a:lstStyle/>
                    <a:p>
                      <a:pPr algn="l" fontAlgn="b"/>
                      <a:endParaRPr lang="en-US" sz="1000" b="0" i="0" u="none" strike="noStrike">
                        <a:effectLst/>
                        <a:latin typeface="Arial" panose="020B0604020202020204" pitchFamily="34" charset="0"/>
                      </a:endParaRPr>
                    </a:p>
                  </a:txBody>
                  <a:tcPr marL="7620" marR="7620" marT="7620" marB="0" anchor="b">
                    <a:lnL>
                      <a:noFill/>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7620" marR="7620" marT="7620" marB="0" anchor="b">
                    <a:lnL>
                      <a:noFill/>
                    </a:lnL>
                    <a:lnR>
                      <a:noFill/>
                    </a:lnR>
                    <a:lnT>
                      <a:noFill/>
                    </a:lnT>
                    <a:lnB>
                      <a:noFill/>
                    </a:lnB>
                  </a:tcPr>
                </a:tc>
                <a:tc gridSpan="2">
                  <a:txBody>
                    <a:bodyPr/>
                    <a:lstStyle/>
                    <a:p>
                      <a:pPr algn="l" fontAlgn="b"/>
                      <a:r>
                        <a:rPr lang="en-US" sz="1000" b="1" i="0" u="none" strike="noStrike">
                          <a:effectLst/>
                          <a:latin typeface="Arial" panose="020B0604020202020204" pitchFamily="34" charset="0"/>
                        </a:rPr>
                        <a:t>Water/Sewage</a:t>
                      </a:r>
                    </a:p>
                  </a:txBody>
                  <a:tcPr marL="7620" marR="7620" marT="7620" marB="0" anchor="b">
                    <a:lnL>
                      <a:noFill/>
                    </a:lnL>
                    <a:lnR>
                      <a:noFill/>
                    </a:lnR>
                    <a:lnT>
                      <a:noFill/>
                    </a:lnT>
                    <a:lnB>
                      <a:noFill/>
                    </a:lnB>
                  </a:tcPr>
                </a:tc>
                <a:tc hMerge="1">
                  <a:txBody>
                    <a:bodyPr/>
                    <a:lstStyle/>
                    <a:p>
                      <a:endParaRPr lang="en-US"/>
                    </a:p>
                  </a:txBody>
                  <a:tcPr/>
                </a:tc>
                <a:tc>
                  <a:txBody>
                    <a:bodyPr/>
                    <a:lstStyle/>
                    <a:p>
                      <a:pPr algn="l" fontAlgn="b"/>
                      <a:endParaRPr lang="en-US" sz="1000" b="1" i="0" u="none" strike="noStrike">
                        <a:effectLst/>
                        <a:latin typeface="Arial" panose="020B0604020202020204" pitchFamily="34" charset="0"/>
                      </a:endParaRPr>
                    </a:p>
                  </a:txBody>
                  <a:tcPr marL="7620" marR="7620" marT="7620" marB="0" anchor="b">
                    <a:lnL>
                      <a:noFill/>
                    </a:lnL>
                    <a:lnR>
                      <a:noFill/>
                    </a:lnR>
                    <a:lnT>
                      <a:noFill/>
                    </a:lnT>
                    <a:lnB>
                      <a:noFill/>
                    </a:lnB>
                  </a:tcPr>
                </a:tc>
                <a:tc gridSpan="2">
                  <a:txBody>
                    <a:bodyPr/>
                    <a:lstStyle/>
                    <a:p>
                      <a:pPr algn="l" fontAlgn="b"/>
                      <a:r>
                        <a:rPr lang="en-US" sz="1000" b="1" i="0" u="none" strike="noStrike">
                          <a:effectLst/>
                          <a:latin typeface="Arial" panose="020B0604020202020204" pitchFamily="34" charset="0"/>
                        </a:rPr>
                        <a:t> $                       795.04 </a:t>
                      </a:r>
                    </a:p>
                  </a:txBody>
                  <a:tcPr marL="7620" marR="7620" marT="7620" marB="0" anchor="b">
                    <a:lnL>
                      <a:noFill/>
                    </a:lnL>
                    <a:lnR>
                      <a:noFill/>
                    </a:lnR>
                    <a:lnT>
                      <a:noFill/>
                    </a:lnT>
                    <a:lnB>
                      <a:noFill/>
                    </a:lnB>
                  </a:tcPr>
                </a:tc>
                <a:tc hMerge="1">
                  <a:txBody>
                    <a:bodyPr/>
                    <a:lstStyle/>
                    <a:p>
                      <a:endParaRPr lang="en-US"/>
                    </a:p>
                  </a:txBody>
                  <a:tcPr/>
                </a:tc>
                <a:tc>
                  <a:txBody>
                    <a:bodyPr/>
                    <a:lstStyle/>
                    <a:p>
                      <a:pPr algn="l" fontAlgn="b"/>
                      <a:endParaRPr lang="en-US" sz="1000" b="1" i="0" u="none" strike="noStrike">
                        <a:effectLst/>
                        <a:latin typeface="Arial" panose="020B0604020202020204" pitchFamily="34" charset="0"/>
                      </a:endParaRPr>
                    </a:p>
                  </a:txBody>
                  <a:tcPr marL="7620" marR="7620" marT="7620" marB="0" anchor="b">
                    <a:lnL>
                      <a:noFill/>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7620" marR="7620" marT="7620" marB="0" anchor="b">
                    <a:lnL>
                      <a:noFill/>
                    </a:lnL>
                    <a:lnR>
                      <a:noFill/>
                    </a:lnR>
                    <a:lnT>
                      <a:noFill/>
                    </a:lnT>
                    <a:lnB>
                      <a:noFill/>
                    </a:lnB>
                  </a:tcPr>
                </a:tc>
              </a:tr>
              <a:tr h="167640">
                <a:tc>
                  <a:txBody>
                    <a:bodyPr/>
                    <a:lstStyle/>
                    <a:p>
                      <a:pPr algn="l" fontAlgn="b"/>
                      <a:endParaRPr lang="en-US" sz="1000" b="0" i="0" u="none" strike="noStrike">
                        <a:effectLst/>
                        <a:latin typeface="Arial" panose="020B0604020202020204" pitchFamily="34" charset="0"/>
                      </a:endParaRPr>
                    </a:p>
                  </a:txBody>
                  <a:tcPr marL="7620" marR="7620" marT="7620" marB="0" anchor="b">
                    <a:lnL>
                      <a:noFill/>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7620" marR="7620" marT="7620" marB="0" anchor="b">
                    <a:lnL>
                      <a:noFill/>
                    </a:lnL>
                    <a:lnR>
                      <a:noFill/>
                    </a:lnR>
                    <a:lnT>
                      <a:noFill/>
                    </a:lnT>
                    <a:lnB>
                      <a:noFill/>
                    </a:lnB>
                  </a:tcPr>
                </a:tc>
                <a:tc gridSpan="2">
                  <a:txBody>
                    <a:bodyPr/>
                    <a:lstStyle/>
                    <a:p>
                      <a:pPr algn="l" fontAlgn="b"/>
                      <a:r>
                        <a:rPr lang="en-US" sz="1000" b="1" i="0" u="none" strike="noStrike">
                          <a:effectLst/>
                          <a:latin typeface="Arial" panose="020B0604020202020204" pitchFamily="34" charset="0"/>
                        </a:rPr>
                        <a:t>Garbage Removal</a:t>
                      </a:r>
                    </a:p>
                  </a:txBody>
                  <a:tcPr marL="7620" marR="7620" marT="7620" marB="0" anchor="b">
                    <a:lnL>
                      <a:noFill/>
                    </a:lnL>
                    <a:lnR>
                      <a:noFill/>
                    </a:lnR>
                    <a:lnT>
                      <a:noFill/>
                    </a:lnT>
                    <a:lnB>
                      <a:noFill/>
                    </a:lnB>
                  </a:tcPr>
                </a:tc>
                <a:tc hMerge="1">
                  <a:txBody>
                    <a:bodyPr/>
                    <a:lstStyle/>
                    <a:p>
                      <a:endParaRPr lang="en-US"/>
                    </a:p>
                  </a:txBody>
                  <a:tcPr/>
                </a:tc>
                <a:tc>
                  <a:txBody>
                    <a:bodyPr/>
                    <a:lstStyle/>
                    <a:p>
                      <a:pPr algn="l" fontAlgn="b"/>
                      <a:endParaRPr lang="en-US" sz="1000" b="1" i="0" u="none" strike="noStrike">
                        <a:effectLst/>
                        <a:latin typeface="Arial" panose="020B0604020202020204" pitchFamily="34" charset="0"/>
                      </a:endParaRPr>
                    </a:p>
                  </a:txBody>
                  <a:tcPr marL="7620" marR="7620" marT="7620" marB="0" anchor="b">
                    <a:lnL>
                      <a:noFill/>
                    </a:lnL>
                    <a:lnR>
                      <a:noFill/>
                    </a:lnR>
                    <a:lnT>
                      <a:noFill/>
                    </a:lnT>
                    <a:lnB>
                      <a:noFill/>
                    </a:lnB>
                  </a:tcPr>
                </a:tc>
                <a:tc gridSpan="2">
                  <a:txBody>
                    <a:bodyPr/>
                    <a:lstStyle/>
                    <a:p>
                      <a:pPr algn="l" fontAlgn="b"/>
                      <a:r>
                        <a:rPr lang="en-US" sz="1000" b="1" i="0" u="none" strike="noStrike">
                          <a:effectLst/>
                          <a:latin typeface="Arial" panose="020B0604020202020204" pitchFamily="34" charset="0"/>
                        </a:rPr>
                        <a:t> $                       380.04 </a:t>
                      </a:r>
                    </a:p>
                  </a:txBody>
                  <a:tcPr marL="7620" marR="7620" marT="7620" marB="0" anchor="b">
                    <a:lnL>
                      <a:noFill/>
                    </a:lnL>
                    <a:lnR>
                      <a:noFill/>
                    </a:lnR>
                    <a:lnT>
                      <a:noFill/>
                    </a:lnT>
                    <a:lnB>
                      <a:noFill/>
                    </a:lnB>
                  </a:tcPr>
                </a:tc>
                <a:tc hMerge="1">
                  <a:txBody>
                    <a:bodyPr/>
                    <a:lstStyle/>
                    <a:p>
                      <a:endParaRPr lang="en-US"/>
                    </a:p>
                  </a:txBody>
                  <a:tcPr/>
                </a:tc>
                <a:tc>
                  <a:txBody>
                    <a:bodyPr/>
                    <a:lstStyle/>
                    <a:p>
                      <a:pPr algn="l" fontAlgn="b"/>
                      <a:endParaRPr lang="en-US" sz="1000" b="1" i="0" u="none" strike="noStrike">
                        <a:effectLst/>
                        <a:latin typeface="Arial" panose="020B0604020202020204" pitchFamily="34" charset="0"/>
                      </a:endParaRPr>
                    </a:p>
                  </a:txBody>
                  <a:tcPr marL="7620" marR="7620" marT="7620" marB="0" anchor="b">
                    <a:lnL>
                      <a:noFill/>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7620" marR="7620" marT="7620" marB="0" anchor="b">
                    <a:lnL>
                      <a:noFill/>
                    </a:lnL>
                    <a:lnR>
                      <a:noFill/>
                    </a:lnR>
                    <a:lnT>
                      <a:noFill/>
                    </a:lnT>
                    <a:lnB>
                      <a:noFill/>
                    </a:lnB>
                  </a:tcPr>
                </a:tc>
              </a:tr>
              <a:tr h="167640">
                <a:tc>
                  <a:txBody>
                    <a:bodyPr/>
                    <a:lstStyle/>
                    <a:p>
                      <a:pPr algn="l" fontAlgn="b"/>
                      <a:endParaRPr lang="en-US" sz="1000" b="0" i="0" u="none" strike="noStrike">
                        <a:effectLst/>
                        <a:latin typeface="Arial" panose="020B0604020202020204" pitchFamily="34" charset="0"/>
                      </a:endParaRPr>
                    </a:p>
                  </a:txBody>
                  <a:tcPr marL="7620" marR="7620" marT="7620" marB="0" anchor="b">
                    <a:lnL>
                      <a:noFill/>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7620" marR="7620" marT="7620" marB="0" anchor="b">
                    <a:lnL>
                      <a:noFill/>
                    </a:lnL>
                    <a:lnR>
                      <a:noFill/>
                    </a:lnR>
                    <a:lnT>
                      <a:noFill/>
                    </a:lnT>
                    <a:lnB>
                      <a:noFill/>
                    </a:lnB>
                  </a:tcPr>
                </a:tc>
                <a:tc gridSpan="2">
                  <a:txBody>
                    <a:bodyPr/>
                    <a:lstStyle/>
                    <a:p>
                      <a:pPr algn="l" fontAlgn="b"/>
                      <a:r>
                        <a:rPr lang="en-US" sz="1000" b="1" i="0" u="none" strike="noStrike">
                          <a:effectLst/>
                          <a:latin typeface="Arial" panose="020B0604020202020204" pitchFamily="34" charset="0"/>
                        </a:rPr>
                        <a:t>Snow Plowing</a:t>
                      </a:r>
                    </a:p>
                  </a:txBody>
                  <a:tcPr marL="7620" marR="7620" marT="7620" marB="0" anchor="b">
                    <a:lnL>
                      <a:noFill/>
                    </a:lnL>
                    <a:lnR>
                      <a:noFill/>
                    </a:lnR>
                    <a:lnT>
                      <a:noFill/>
                    </a:lnT>
                    <a:lnB>
                      <a:noFill/>
                    </a:lnB>
                  </a:tcPr>
                </a:tc>
                <a:tc hMerge="1">
                  <a:txBody>
                    <a:bodyPr/>
                    <a:lstStyle/>
                    <a:p>
                      <a:endParaRPr lang="en-US"/>
                    </a:p>
                  </a:txBody>
                  <a:tcPr/>
                </a:tc>
                <a:tc>
                  <a:txBody>
                    <a:bodyPr/>
                    <a:lstStyle/>
                    <a:p>
                      <a:pPr algn="l" fontAlgn="b"/>
                      <a:endParaRPr lang="en-US" sz="1000" b="1" i="0" u="none" strike="noStrike">
                        <a:effectLst/>
                        <a:latin typeface="Arial" panose="020B0604020202020204" pitchFamily="34" charset="0"/>
                      </a:endParaRPr>
                    </a:p>
                  </a:txBody>
                  <a:tcPr marL="7620" marR="7620" marT="7620" marB="0" anchor="b">
                    <a:lnL>
                      <a:noFill/>
                    </a:lnL>
                    <a:lnR>
                      <a:noFill/>
                    </a:lnR>
                    <a:lnT>
                      <a:noFill/>
                    </a:lnT>
                    <a:lnB>
                      <a:noFill/>
                    </a:lnB>
                  </a:tcPr>
                </a:tc>
                <a:tc gridSpan="2">
                  <a:txBody>
                    <a:bodyPr/>
                    <a:lstStyle/>
                    <a:p>
                      <a:pPr algn="l" fontAlgn="b"/>
                      <a:r>
                        <a:rPr lang="en-US" sz="1000" b="1" i="0" u="none" strike="noStrike">
                          <a:effectLst/>
                          <a:latin typeface="Arial" panose="020B0604020202020204" pitchFamily="34" charset="0"/>
                        </a:rPr>
                        <a:t> $                    6,522.78 </a:t>
                      </a:r>
                    </a:p>
                  </a:txBody>
                  <a:tcPr marL="7620" marR="7620" marT="7620" marB="0" anchor="b">
                    <a:lnL>
                      <a:noFill/>
                    </a:lnL>
                    <a:lnR>
                      <a:noFill/>
                    </a:lnR>
                    <a:lnT>
                      <a:noFill/>
                    </a:lnT>
                    <a:lnB>
                      <a:noFill/>
                    </a:lnB>
                  </a:tcPr>
                </a:tc>
                <a:tc hMerge="1">
                  <a:txBody>
                    <a:bodyPr/>
                    <a:lstStyle/>
                    <a:p>
                      <a:endParaRPr lang="en-US"/>
                    </a:p>
                  </a:txBody>
                  <a:tcPr/>
                </a:tc>
                <a:tc>
                  <a:txBody>
                    <a:bodyPr/>
                    <a:lstStyle/>
                    <a:p>
                      <a:pPr algn="l" fontAlgn="b"/>
                      <a:endParaRPr lang="en-US" sz="1000" b="1" i="0" u="none" strike="noStrike">
                        <a:effectLst/>
                        <a:latin typeface="Arial" panose="020B0604020202020204" pitchFamily="34" charset="0"/>
                      </a:endParaRPr>
                    </a:p>
                  </a:txBody>
                  <a:tcPr marL="7620" marR="7620" marT="7620" marB="0" anchor="b">
                    <a:lnL>
                      <a:noFill/>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7620" marR="7620" marT="7620" marB="0" anchor="b">
                    <a:lnL>
                      <a:noFill/>
                    </a:lnL>
                    <a:lnR>
                      <a:noFill/>
                    </a:lnR>
                    <a:lnT>
                      <a:noFill/>
                    </a:lnT>
                    <a:lnB>
                      <a:noFill/>
                    </a:lnB>
                  </a:tcPr>
                </a:tc>
              </a:tr>
              <a:tr h="167640">
                <a:tc>
                  <a:txBody>
                    <a:bodyPr/>
                    <a:lstStyle/>
                    <a:p>
                      <a:pPr algn="l" fontAlgn="b"/>
                      <a:endParaRPr lang="en-US" sz="1000" b="0" i="0" u="none" strike="noStrike">
                        <a:effectLst/>
                        <a:latin typeface="Arial" panose="020B0604020202020204" pitchFamily="34" charset="0"/>
                      </a:endParaRPr>
                    </a:p>
                  </a:txBody>
                  <a:tcPr marL="7620" marR="7620" marT="7620" marB="0" anchor="b">
                    <a:lnL>
                      <a:noFill/>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7620" marR="7620" marT="7620" marB="0" anchor="b">
                    <a:lnL>
                      <a:noFill/>
                    </a:lnL>
                    <a:lnR>
                      <a:noFill/>
                    </a:lnR>
                    <a:lnT>
                      <a:noFill/>
                    </a:lnT>
                    <a:lnB>
                      <a:noFill/>
                    </a:lnB>
                  </a:tcPr>
                </a:tc>
                <a:tc gridSpan="2">
                  <a:txBody>
                    <a:bodyPr/>
                    <a:lstStyle/>
                    <a:p>
                      <a:pPr algn="l" fontAlgn="b"/>
                      <a:r>
                        <a:rPr lang="en-US" sz="1000" b="1" i="0" u="none" strike="noStrike">
                          <a:effectLst/>
                          <a:latin typeface="Arial" panose="020B0604020202020204" pitchFamily="34" charset="0"/>
                        </a:rPr>
                        <a:t>Heating Fuel</a:t>
                      </a:r>
                    </a:p>
                  </a:txBody>
                  <a:tcPr marL="7620" marR="7620" marT="7620" marB="0" anchor="b">
                    <a:lnL>
                      <a:noFill/>
                    </a:lnL>
                    <a:lnR>
                      <a:noFill/>
                    </a:lnR>
                    <a:lnT>
                      <a:noFill/>
                    </a:lnT>
                    <a:lnB>
                      <a:noFill/>
                    </a:lnB>
                  </a:tcPr>
                </a:tc>
                <a:tc hMerge="1">
                  <a:txBody>
                    <a:bodyPr/>
                    <a:lstStyle/>
                    <a:p>
                      <a:endParaRPr lang="en-US"/>
                    </a:p>
                  </a:txBody>
                  <a:tcPr/>
                </a:tc>
                <a:tc>
                  <a:txBody>
                    <a:bodyPr/>
                    <a:lstStyle/>
                    <a:p>
                      <a:pPr algn="l" fontAlgn="b"/>
                      <a:endParaRPr lang="en-US" sz="1000" b="1" i="0" u="none" strike="noStrike">
                        <a:effectLst/>
                        <a:latin typeface="Arial" panose="020B0604020202020204" pitchFamily="34" charset="0"/>
                      </a:endParaRPr>
                    </a:p>
                  </a:txBody>
                  <a:tcPr marL="7620" marR="7620" marT="7620" marB="0" anchor="b">
                    <a:lnL>
                      <a:noFill/>
                    </a:lnL>
                    <a:lnR>
                      <a:noFill/>
                    </a:lnR>
                    <a:lnT>
                      <a:noFill/>
                    </a:lnT>
                    <a:lnB>
                      <a:noFill/>
                    </a:lnB>
                  </a:tcPr>
                </a:tc>
                <a:tc gridSpan="2">
                  <a:txBody>
                    <a:bodyPr/>
                    <a:lstStyle/>
                    <a:p>
                      <a:pPr algn="l" fontAlgn="b"/>
                      <a:r>
                        <a:rPr lang="en-US" sz="1000" b="1" i="0" u="none" strike="noStrike">
                          <a:effectLst/>
                          <a:latin typeface="Arial" panose="020B0604020202020204" pitchFamily="34" charset="0"/>
                        </a:rPr>
                        <a:t> $                              -   </a:t>
                      </a:r>
                    </a:p>
                  </a:txBody>
                  <a:tcPr marL="7620" marR="7620" marT="7620" marB="0" anchor="b">
                    <a:lnL>
                      <a:noFill/>
                    </a:lnL>
                    <a:lnR>
                      <a:noFill/>
                    </a:lnR>
                    <a:lnT>
                      <a:noFill/>
                    </a:lnT>
                    <a:lnB>
                      <a:noFill/>
                    </a:lnB>
                  </a:tcPr>
                </a:tc>
                <a:tc hMerge="1">
                  <a:txBody>
                    <a:bodyPr/>
                    <a:lstStyle/>
                    <a:p>
                      <a:endParaRPr lang="en-US"/>
                    </a:p>
                  </a:txBody>
                  <a:tcPr/>
                </a:tc>
                <a:tc>
                  <a:txBody>
                    <a:bodyPr/>
                    <a:lstStyle/>
                    <a:p>
                      <a:pPr algn="l" fontAlgn="b"/>
                      <a:endParaRPr lang="en-US" sz="1000" b="1" i="0" u="none" strike="noStrike">
                        <a:effectLst/>
                        <a:latin typeface="Arial" panose="020B0604020202020204" pitchFamily="34" charset="0"/>
                      </a:endParaRPr>
                    </a:p>
                  </a:txBody>
                  <a:tcPr marL="7620" marR="7620" marT="7620" marB="0" anchor="b">
                    <a:lnL>
                      <a:noFill/>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7620" marR="7620" marT="7620" marB="0" anchor="b">
                    <a:lnL>
                      <a:noFill/>
                    </a:lnL>
                    <a:lnR>
                      <a:noFill/>
                    </a:lnR>
                    <a:lnT>
                      <a:noFill/>
                    </a:lnT>
                    <a:lnB>
                      <a:noFill/>
                    </a:lnB>
                  </a:tcPr>
                </a:tc>
              </a:tr>
              <a:tr h="167640">
                <a:tc>
                  <a:txBody>
                    <a:bodyPr/>
                    <a:lstStyle/>
                    <a:p>
                      <a:pPr algn="l" fontAlgn="b"/>
                      <a:endParaRPr lang="en-US" sz="1000" b="0" i="0" u="none" strike="noStrike">
                        <a:effectLst/>
                        <a:latin typeface="Arial" panose="020B0604020202020204" pitchFamily="34" charset="0"/>
                      </a:endParaRPr>
                    </a:p>
                  </a:txBody>
                  <a:tcPr marL="7620" marR="7620" marT="7620" marB="0" anchor="b">
                    <a:lnL>
                      <a:noFill/>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7620" marR="7620" marT="7620" marB="0" anchor="b">
                    <a:lnL>
                      <a:noFill/>
                    </a:lnL>
                    <a:lnR>
                      <a:noFill/>
                    </a:lnR>
                    <a:lnT>
                      <a:noFill/>
                    </a:lnT>
                    <a:lnB>
                      <a:noFill/>
                    </a:lnB>
                  </a:tcPr>
                </a:tc>
                <a:tc gridSpan="2">
                  <a:txBody>
                    <a:bodyPr/>
                    <a:lstStyle/>
                    <a:p>
                      <a:pPr algn="l" fontAlgn="b"/>
                      <a:r>
                        <a:rPr lang="en-US" sz="1000" b="1" i="0" u="none" strike="noStrike">
                          <a:effectLst/>
                          <a:latin typeface="Arial" panose="020B0604020202020204" pitchFamily="34" charset="0"/>
                        </a:rPr>
                        <a:t>Natural Gas</a:t>
                      </a:r>
                    </a:p>
                  </a:txBody>
                  <a:tcPr marL="7620" marR="7620" marT="7620" marB="0" anchor="b">
                    <a:lnL>
                      <a:noFill/>
                    </a:lnL>
                    <a:lnR>
                      <a:noFill/>
                    </a:lnR>
                    <a:lnT>
                      <a:noFill/>
                    </a:lnT>
                    <a:lnB>
                      <a:noFill/>
                    </a:lnB>
                  </a:tcPr>
                </a:tc>
                <a:tc hMerge="1">
                  <a:txBody>
                    <a:bodyPr/>
                    <a:lstStyle/>
                    <a:p>
                      <a:endParaRPr lang="en-US"/>
                    </a:p>
                  </a:txBody>
                  <a:tcPr/>
                </a:tc>
                <a:tc>
                  <a:txBody>
                    <a:bodyPr/>
                    <a:lstStyle/>
                    <a:p>
                      <a:pPr algn="l" fontAlgn="b"/>
                      <a:endParaRPr lang="en-US" sz="1000" b="1" i="0" u="none" strike="noStrike">
                        <a:effectLst/>
                        <a:latin typeface="Arial" panose="020B0604020202020204" pitchFamily="34" charset="0"/>
                      </a:endParaRPr>
                    </a:p>
                  </a:txBody>
                  <a:tcPr marL="7620" marR="7620" marT="7620" marB="0" anchor="b">
                    <a:lnL>
                      <a:noFill/>
                    </a:lnL>
                    <a:lnR>
                      <a:noFill/>
                    </a:lnR>
                    <a:lnT>
                      <a:noFill/>
                    </a:lnT>
                    <a:lnB>
                      <a:noFill/>
                    </a:lnB>
                  </a:tcPr>
                </a:tc>
                <a:tc gridSpan="2">
                  <a:txBody>
                    <a:bodyPr/>
                    <a:lstStyle/>
                    <a:p>
                      <a:pPr algn="l" fontAlgn="b"/>
                      <a:r>
                        <a:rPr lang="en-US" sz="1000" b="1" i="0" u="none" strike="noStrike">
                          <a:effectLst/>
                          <a:latin typeface="Arial" panose="020B0604020202020204" pitchFamily="34" charset="0"/>
                        </a:rPr>
                        <a:t> $                  13,644.85 </a:t>
                      </a:r>
                    </a:p>
                  </a:txBody>
                  <a:tcPr marL="7620" marR="7620" marT="7620" marB="0" anchor="b">
                    <a:lnL>
                      <a:noFill/>
                    </a:lnL>
                    <a:lnR>
                      <a:noFill/>
                    </a:lnR>
                    <a:lnT>
                      <a:noFill/>
                    </a:lnT>
                    <a:lnB>
                      <a:noFill/>
                    </a:lnB>
                  </a:tcPr>
                </a:tc>
                <a:tc hMerge="1">
                  <a:txBody>
                    <a:bodyPr/>
                    <a:lstStyle/>
                    <a:p>
                      <a:endParaRPr lang="en-US"/>
                    </a:p>
                  </a:txBody>
                  <a:tcPr/>
                </a:tc>
                <a:tc>
                  <a:txBody>
                    <a:bodyPr/>
                    <a:lstStyle/>
                    <a:p>
                      <a:pPr algn="l" fontAlgn="b"/>
                      <a:endParaRPr lang="en-US" sz="1000" b="1" i="0" u="none" strike="noStrike">
                        <a:effectLst/>
                        <a:latin typeface="Arial" panose="020B0604020202020204" pitchFamily="34" charset="0"/>
                      </a:endParaRPr>
                    </a:p>
                  </a:txBody>
                  <a:tcPr marL="7620" marR="7620" marT="7620" marB="0" anchor="b">
                    <a:lnL>
                      <a:noFill/>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7620" marR="7620" marT="7620" marB="0" anchor="b">
                    <a:lnL>
                      <a:noFill/>
                    </a:lnL>
                    <a:lnR>
                      <a:noFill/>
                    </a:lnR>
                    <a:lnT>
                      <a:noFill/>
                    </a:lnT>
                    <a:lnB>
                      <a:noFill/>
                    </a:lnB>
                  </a:tcPr>
                </a:tc>
              </a:tr>
              <a:tr h="167640">
                <a:tc>
                  <a:txBody>
                    <a:bodyPr/>
                    <a:lstStyle/>
                    <a:p>
                      <a:pPr algn="l" fontAlgn="b"/>
                      <a:endParaRPr lang="en-US" sz="1000" b="0" i="0" u="none" strike="noStrike">
                        <a:effectLst/>
                        <a:latin typeface="Arial" panose="020B0604020202020204" pitchFamily="34" charset="0"/>
                      </a:endParaRPr>
                    </a:p>
                  </a:txBody>
                  <a:tcPr marL="7620" marR="7620" marT="7620" marB="0" anchor="b">
                    <a:lnL>
                      <a:noFill/>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7620" marR="7620" marT="7620" marB="0" anchor="b">
                    <a:lnL>
                      <a:noFill/>
                    </a:lnL>
                    <a:lnR>
                      <a:noFill/>
                    </a:lnR>
                    <a:lnT>
                      <a:noFill/>
                    </a:lnT>
                    <a:lnB>
                      <a:noFill/>
                    </a:lnB>
                  </a:tcPr>
                </a:tc>
                <a:tc gridSpan="3">
                  <a:txBody>
                    <a:bodyPr/>
                    <a:lstStyle/>
                    <a:p>
                      <a:pPr algn="l" fontAlgn="b"/>
                      <a:r>
                        <a:rPr lang="en-US" sz="1000" b="1" i="0" u="none" strike="noStrike">
                          <a:effectLst/>
                          <a:latin typeface="Arial" panose="020B0604020202020204" pitchFamily="34" charset="0"/>
                        </a:rPr>
                        <a:t>Cleaning Supplies/Services</a:t>
                      </a:r>
                    </a:p>
                  </a:txBody>
                  <a:tcPr marL="7620" marR="7620" marT="7620" marB="0" anchor="b">
                    <a:lnL>
                      <a:noFill/>
                    </a:lnL>
                    <a:lnR>
                      <a:noFill/>
                    </a:lnR>
                    <a:lnT>
                      <a:noFill/>
                    </a:lnT>
                    <a:lnB>
                      <a:noFill/>
                    </a:lnB>
                  </a:tcPr>
                </a:tc>
                <a:tc hMerge="1">
                  <a:txBody>
                    <a:bodyPr/>
                    <a:lstStyle/>
                    <a:p>
                      <a:endParaRPr lang="en-US"/>
                    </a:p>
                  </a:txBody>
                  <a:tcPr/>
                </a:tc>
                <a:tc hMerge="1">
                  <a:txBody>
                    <a:bodyPr/>
                    <a:lstStyle/>
                    <a:p>
                      <a:endParaRPr lang="en-US"/>
                    </a:p>
                  </a:txBody>
                  <a:tcPr/>
                </a:tc>
                <a:tc gridSpan="2">
                  <a:txBody>
                    <a:bodyPr/>
                    <a:lstStyle/>
                    <a:p>
                      <a:pPr algn="l" fontAlgn="b"/>
                      <a:r>
                        <a:rPr lang="en-US" sz="1000" b="1" i="0" u="none" strike="noStrike">
                          <a:effectLst/>
                          <a:latin typeface="Arial" panose="020B0604020202020204" pitchFamily="34" charset="0"/>
                        </a:rPr>
                        <a:t> $                    1,274.77 </a:t>
                      </a:r>
                    </a:p>
                  </a:txBody>
                  <a:tcPr marL="7620" marR="7620" marT="7620" marB="0" anchor="b">
                    <a:lnL>
                      <a:noFill/>
                    </a:lnL>
                    <a:lnR>
                      <a:noFill/>
                    </a:lnR>
                    <a:lnT>
                      <a:noFill/>
                    </a:lnT>
                    <a:lnB>
                      <a:noFill/>
                    </a:lnB>
                  </a:tcPr>
                </a:tc>
                <a:tc hMerge="1">
                  <a:txBody>
                    <a:bodyPr/>
                    <a:lstStyle/>
                    <a:p>
                      <a:endParaRPr lang="en-US"/>
                    </a:p>
                  </a:txBody>
                  <a:tcPr/>
                </a:tc>
                <a:tc>
                  <a:txBody>
                    <a:bodyPr/>
                    <a:lstStyle/>
                    <a:p>
                      <a:pPr algn="l" fontAlgn="b"/>
                      <a:endParaRPr lang="en-US" sz="1000" b="1" i="0" u="none" strike="noStrike">
                        <a:effectLst/>
                        <a:latin typeface="Arial" panose="020B0604020202020204" pitchFamily="34" charset="0"/>
                      </a:endParaRPr>
                    </a:p>
                  </a:txBody>
                  <a:tcPr marL="7620" marR="7620" marT="7620" marB="0" anchor="b">
                    <a:lnL>
                      <a:noFill/>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7620" marR="7620" marT="7620" marB="0" anchor="b">
                    <a:lnL>
                      <a:noFill/>
                    </a:lnL>
                    <a:lnR>
                      <a:noFill/>
                    </a:lnR>
                    <a:lnT>
                      <a:noFill/>
                    </a:lnT>
                    <a:lnB>
                      <a:noFill/>
                    </a:lnB>
                  </a:tcPr>
                </a:tc>
              </a:tr>
              <a:tr h="167640">
                <a:tc>
                  <a:txBody>
                    <a:bodyPr/>
                    <a:lstStyle/>
                    <a:p>
                      <a:pPr algn="l" fontAlgn="b"/>
                      <a:endParaRPr lang="en-US" sz="1000" b="0" i="0" u="none" strike="noStrike">
                        <a:effectLst/>
                        <a:latin typeface="Arial" panose="020B0604020202020204" pitchFamily="34" charset="0"/>
                      </a:endParaRPr>
                    </a:p>
                  </a:txBody>
                  <a:tcPr marL="7620" marR="7620" marT="7620" marB="0" anchor="b">
                    <a:lnL>
                      <a:noFill/>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7620" marR="7620" marT="7620" marB="0" anchor="b">
                    <a:lnL>
                      <a:noFill/>
                    </a:lnL>
                    <a:lnR>
                      <a:noFill/>
                    </a:lnR>
                    <a:lnT>
                      <a:noFill/>
                    </a:lnT>
                    <a:lnB>
                      <a:noFill/>
                    </a:lnB>
                  </a:tcPr>
                </a:tc>
                <a:tc gridSpan="3">
                  <a:txBody>
                    <a:bodyPr/>
                    <a:lstStyle/>
                    <a:p>
                      <a:pPr algn="l" fontAlgn="b"/>
                      <a:r>
                        <a:rPr lang="en-US" sz="1000" b="1" i="0" u="none" strike="noStrike">
                          <a:effectLst/>
                          <a:latin typeface="Arial" panose="020B0604020202020204" pitchFamily="34" charset="0"/>
                        </a:rPr>
                        <a:t>Minor Repairs/Renovations</a:t>
                      </a:r>
                    </a:p>
                  </a:txBody>
                  <a:tcPr marL="7620" marR="7620" marT="7620" marB="0" anchor="b">
                    <a:lnL>
                      <a:noFill/>
                    </a:lnL>
                    <a:lnR>
                      <a:noFill/>
                    </a:lnR>
                    <a:lnT>
                      <a:noFill/>
                    </a:lnT>
                    <a:lnB>
                      <a:noFill/>
                    </a:lnB>
                  </a:tcPr>
                </a:tc>
                <a:tc hMerge="1">
                  <a:txBody>
                    <a:bodyPr/>
                    <a:lstStyle/>
                    <a:p>
                      <a:endParaRPr lang="en-US"/>
                    </a:p>
                  </a:txBody>
                  <a:tcPr/>
                </a:tc>
                <a:tc hMerge="1">
                  <a:txBody>
                    <a:bodyPr/>
                    <a:lstStyle/>
                    <a:p>
                      <a:endParaRPr lang="en-US"/>
                    </a:p>
                  </a:txBody>
                  <a:tcPr/>
                </a:tc>
                <a:tc gridSpan="2">
                  <a:txBody>
                    <a:bodyPr/>
                    <a:lstStyle/>
                    <a:p>
                      <a:pPr algn="l" fontAlgn="b"/>
                      <a:r>
                        <a:rPr lang="en-US" sz="1000" b="1" i="0" u="none" strike="noStrike">
                          <a:effectLst/>
                          <a:latin typeface="Arial" panose="020B0604020202020204" pitchFamily="34" charset="0"/>
                        </a:rPr>
                        <a:t> $                    7,596.80 </a:t>
                      </a:r>
                    </a:p>
                  </a:txBody>
                  <a:tcPr marL="7620" marR="7620" marT="7620" marB="0" anchor="b">
                    <a:lnL>
                      <a:noFill/>
                    </a:lnL>
                    <a:lnR>
                      <a:noFill/>
                    </a:lnR>
                    <a:lnT>
                      <a:noFill/>
                    </a:lnT>
                    <a:lnB>
                      <a:noFill/>
                    </a:lnB>
                  </a:tcPr>
                </a:tc>
                <a:tc hMerge="1">
                  <a:txBody>
                    <a:bodyPr/>
                    <a:lstStyle/>
                    <a:p>
                      <a:endParaRPr lang="en-US"/>
                    </a:p>
                  </a:txBody>
                  <a:tcPr/>
                </a:tc>
                <a:tc>
                  <a:txBody>
                    <a:bodyPr/>
                    <a:lstStyle/>
                    <a:p>
                      <a:pPr algn="l" fontAlgn="b"/>
                      <a:endParaRPr lang="en-US" sz="1000" b="1" i="0" u="none" strike="noStrike">
                        <a:effectLst/>
                        <a:latin typeface="Arial" panose="020B0604020202020204" pitchFamily="34" charset="0"/>
                      </a:endParaRPr>
                    </a:p>
                  </a:txBody>
                  <a:tcPr marL="7620" marR="7620" marT="7620" marB="0" anchor="b">
                    <a:lnL>
                      <a:noFill/>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7620" marR="7620" marT="7620" marB="0" anchor="b">
                    <a:lnL>
                      <a:noFill/>
                    </a:lnL>
                    <a:lnR>
                      <a:noFill/>
                    </a:lnR>
                    <a:lnT>
                      <a:noFill/>
                    </a:lnT>
                    <a:lnB>
                      <a:noFill/>
                    </a:lnB>
                  </a:tcPr>
                </a:tc>
              </a:tr>
              <a:tr h="167640">
                <a:tc>
                  <a:txBody>
                    <a:bodyPr/>
                    <a:lstStyle/>
                    <a:p>
                      <a:pPr algn="l" fontAlgn="b"/>
                      <a:endParaRPr lang="en-US" sz="1000" b="0" i="0" u="none" strike="noStrike">
                        <a:effectLst/>
                        <a:latin typeface="Arial" panose="020B0604020202020204" pitchFamily="34" charset="0"/>
                      </a:endParaRPr>
                    </a:p>
                  </a:txBody>
                  <a:tcPr marL="7620" marR="7620" marT="7620" marB="0" anchor="b">
                    <a:lnL>
                      <a:noFill/>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7620" marR="7620" marT="7620" marB="0" anchor="b">
                    <a:lnL>
                      <a:noFill/>
                    </a:lnL>
                    <a:lnR>
                      <a:noFill/>
                    </a:lnR>
                    <a:lnT>
                      <a:noFill/>
                    </a:lnT>
                    <a:lnB>
                      <a:noFill/>
                    </a:lnB>
                  </a:tcPr>
                </a:tc>
                <a:tc>
                  <a:txBody>
                    <a:bodyPr/>
                    <a:lstStyle/>
                    <a:p>
                      <a:pPr algn="l" fontAlgn="b"/>
                      <a:r>
                        <a:rPr lang="en-US" sz="1000" b="1" i="0" u="none" strike="noStrike">
                          <a:effectLst/>
                          <a:latin typeface="Arial" panose="020B0604020202020204" pitchFamily="34" charset="0"/>
                        </a:rPr>
                        <a:t>Total</a:t>
                      </a:r>
                    </a:p>
                  </a:txBody>
                  <a:tcPr marL="7620" marR="7620" marT="7620" marB="0" anchor="b">
                    <a:lnL>
                      <a:noFill/>
                    </a:lnL>
                    <a:lnR>
                      <a:noFill/>
                    </a:lnR>
                    <a:lnT>
                      <a:noFill/>
                    </a:lnT>
                    <a:lnB>
                      <a:noFill/>
                    </a:lnB>
                  </a:tcPr>
                </a:tc>
                <a:tc>
                  <a:txBody>
                    <a:bodyPr/>
                    <a:lstStyle/>
                    <a:p>
                      <a:pPr algn="l" fontAlgn="b"/>
                      <a:endParaRPr lang="en-US" sz="1000" b="1" i="0" u="none" strike="noStrike">
                        <a:effectLst/>
                        <a:latin typeface="Arial" panose="020B0604020202020204" pitchFamily="34" charset="0"/>
                      </a:endParaRPr>
                    </a:p>
                  </a:txBody>
                  <a:tcPr marL="7620" marR="7620" marT="7620" marB="0" anchor="b">
                    <a:lnL>
                      <a:noFill/>
                    </a:lnL>
                    <a:lnR>
                      <a:noFill/>
                    </a:lnR>
                    <a:lnT>
                      <a:noFill/>
                    </a:lnT>
                    <a:lnB>
                      <a:noFill/>
                    </a:lnB>
                  </a:tcPr>
                </a:tc>
                <a:tc>
                  <a:txBody>
                    <a:bodyPr/>
                    <a:lstStyle/>
                    <a:p>
                      <a:pPr algn="l" fontAlgn="b"/>
                      <a:endParaRPr lang="en-US" sz="1000" b="1" i="0" u="none" strike="noStrike">
                        <a:effectLst/>
                        <a:latin typeface="Arial" panose="020B0604020202020204" pitchFamily="34" charset="0"/>
                      </a:endParaRPr>
                    </a:p>
                  </a:txBody>
                  <a:tcPr marL="7620" marR="7620" marT="7620" marB="0" anchor="b">
                    <a:lnL>
                      <a:noFill/>
                    </a:lnL>
                    <a:lnR>
                      <a:noFill/>
                    </a:lnR>
                    <a:lnT>
                      <a:noFill/>
                    </a:lnT>
                    <a:lnB>
                      <a:noFill/>
                    </a:lnB>
                  </a:tcPr>
                </a:tc>
                <a:tc gridSpan="2">
                  <a:txBody>
                    <a:bodyPr/>
                    <a:lstStyle/>
                    <a:p>
                      <a:pPr algn="l" fontAlgn="b"/>
                      <a:r>
                        <a:rPr lang="en-US" sz="1000" b="1" i="0" u="none" strike="noStrike">
                          <a:effectLst/>
                          <a:latin typeface="Arial" panose="020B0604020202020204" pitchFamily="34" charset="0"/>
                        </a:rPr>
                        <a:t> $                  35,758.96 </a:t>
                      </a:r>
                    </a:p>
                  </a:txBody>
                  <a:tcPr marL="7620" marR="7620" marT="7620" marB="0" anchor="b">
                    <a:lnL>
                      <a:noFill/>
                    </a:lnL>
                    <a:lnR>
                      <a:noFill/>
                    </a:lnR>
                    <a:lnT>
                      <a:noFill/>
                    </a:lnT>
                    <a:lnB>
                      <a:noFill/>
                    </a:lnB>
                  </a:tcPr>
                </a:tc>
                <a:tc hMerge="1">
                  <a:txBody>
                    <a:bodyPr/>
                    <a:lstStyle/>
                    <a:p>
                      <a:endParaRPr lang="en-US"/>
                    </a:p>
                  </a:txBody>
                  <a:tcPr/>
                </a:tc>
                <a:tc>
                  <a:txBody>
                    <a:bodyPr/>
                    <a:lstStyle/>
                    <a:p>
                      <a:pPr algn="l" fontAlgn="b"/>
                      <a:endParaRPr lang="en-US" sz="1000" b="1" i="0" u="none" strike="noStrike">
                        <a:effectLst/>
                        <a:latin typeface="Arial" panose="020B0604020202020204" pitchFamily="34" charset="0"/>
                      </a:endParaRPr>
                    </a:p>
                  </a:txBody>
                  <a:tcPr marL="7620" marR="7620" marT="7620" marB="0" anchor="b">
                    <a:lnL>
                      <a:noFill/>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7620" marR="7620" marT="7620" marB="0" anchor="b">
                    <a:lnL>
                      <a:noFill/>
                    </a:lnL>
                    <a:lnR>
                      <a:noFill/>
                    </a:lnR>
                    <a:lnT>
                      <a:noFill/>
                    </a:lnT>
                    <a:lnB>
                      <a:noFill/>
                    </a:lnB>
                  </a:tcPr>
                </a:tc>
              </a:tr>
              <a:tr h="167640">
                <a:tc>
                  <a:txBody>
                    <a:bodyPr/>
                    <a:lstStyle/>
                    <a:p>
                      <a:pPr algn="l" fontAlgn="b"/>
                      <a:endParaRPr lang="en-US" sz="1000" b="0" i="0" u="none" strike="noStrike">
                        <a:effectLst/>
                        <a:latin typeface="Arial" panose="020B0604020202020204" pitchFamily="34" charset="0"/>
                      </a:endParaRPr>
                    </a:p>
                  </a:txBody>
                  <a:tcPr marL="7620" marR="7620" marT="7620" marB="0" anchor="b">
                    <a:lnL>
                      <a:noFill/>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7620" marR="7620" marT="7620" marB="0" anchor="b">
                    <a:lnL>
                      <a:noFill/>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7620" marR="7620" marT="7620" marB="0" anchor="b">
                    <a:lnL>
                      <a:noFill/>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7620" marR="7620" marT="7620" marB="0" anchor="b">
                    <a:lnL>
                      <a:noFill/>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7620" marR="7620" marT="7620" marB="0" anchor="b">
                    <a:lnL>
                      <a:noFill/>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7620" marR="7620" marT="7620" marB="0" anchor="b">
                    <a:lnL>
                      <a:noFill/>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7620" marR="7620" marT="7620" marB="0" anchor="b">
                    <a:lnL>
                      <a:noFill/>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7620" marR="7620" marT="7620" marB="0" anchor="b">
                    <a:lnL>
                      <a:noFill/>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7620" marR="7620" marT="7620" marB="0" anchor="b">
                    <a:lnL>
                      <a:noFill/>
                    </a:lnL>
                    <a:lnR>
                      <a:noFill/>
                    </a:lnR>
                    <a:lnT>
                      <a:noFill/>
                    </a:lnT>
                    <a:lnB>
                      <a:noFill/>
                    </a:lnB>
                  </a:tcPr>
                </a:tc>
              </a:tr>
              <a:tr h="167640">
                <a:tc>
                  <a:txBody>
                    <a:bodyPr/>
                    <a:lstStyle/>
                    <a:p>
                      <a:pPr algn="l" fontAlgn="b"/>
                      <a:endParaRPr lang="en-US" sz="1000" b="0" i="0" u="none" strike="noStrike">
                        <a:effectLst/>
                        <a:latin typeface="Arial" panose="020B0604020202020204" pitchFamily="34" charset="0"/>
                      </a:endParaRPr>
                    </a:p>
                  </a:txBody>
                  <a:tcPr marL="7620" marR="7620" marT="7620" marB="0" anchor="b">
                    <a:lnL>
                      <a:noFill/>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7620" marR="7620" marT="7620" marB="0" anchor="b">
                    <a:lnL>
                      <a:noFill/>
                    </a:lnL>
                    <a:lnR>
                      <a:noFill/>
                    </a:lnR>
                    <a:lnT>
                      <a:noFill/>
                    </a:lnT>
                    <a:lnB>
                      <a:noFill/>
                    </a:lnB>
                  </a:tcPr>
                </a:tc>
                <a:tc gridSpan="4">
                  <a:txBody>
                    <a:bodyPr/>
                    <a:lstStyle/>
                    <a:p>
                      <a:pPr algn="l" fontAlgn="b"/>
                      <a:r>
                        <a:rPr lang="en-US" sz="1000" b="1" i="0" u="none" strike="noStrike">
                          <a:effectLst/>
                          <a:latin typeface="Arial" panose="020B0604020202020204" pitchFamily="34" charset="0"/>
                        </a:rPr>
                        <a:t>Operational Costs Per Square Meter</a:t>
                      </a:r>
                    </a:p>
                  </a:txBody>
                  <a:tcPr marL="7620" marR="7620" marT="762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1000" b="1" i="0" u="none" strike="noStrike">
                          <a:effectLst/>
                          <a:latin typeface="Arial" panose="020B0604020202020204" pitchFamily="34" charset="0"/>
                        </a:rPr>
                        <a:t> $     24.82 </a:t>
                      </a:r>
                    </a:p>
                  </a:txBody>
                  <a:tcPr marL="7620" marR="7620" marT="7620" marB="0" anchor="b">
                    <a:lnL>
                      <a:noFill/>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7620" marR="7620" marT="7620" marB="0" anchor="b">
                    <a:lnL>
                      <a:noFill/>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7620" marR="7620" marT="7620" marB="0" anchor="b">
                    <a:lnL>
                      <a:noFill/>
                    </a:lnL>
                    <a:lnR>
                      <a:noFill/>
                    </a:lnR>
                    <a:lnT>
                      <a:noFill/>
                    </a:lnT>
                    <a:lnB>
                      <a:noFill/>
                    </a:lnB>
                  </a:tcPr>
                </a:tc>
              </a:tr>
              <a:tr h="167640">
                <a:tc>
                  <a:txBody>
                    <a:bodyPr/>
                    <a:lstStyle/>
                    <a:p>
                      <a:pPr algn="l" fontAlgn="b"/>
                      <a:endParaRPr lang="en-US" sz="1000" b="0" i="0" u="none" strike="noStrike">
                        <a:effectLst/>
                        <a:latin typeface="Arial" panose="020B0604020202020204" pitchFamily="34" charset="0"/>
                      </a:endParaRPr>
                    </a:p>
                  </a:txBody>
                  <a:tcPr marL="7620" marR="7620" marT="7620" marB="0" anchor="b">
                    <a:lnL>
                      <a:noFill/>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7620" marR="7620" marT="7620" marB="0" anchor="b">
                    <a:lnL>
                      <a:noFill/>
                    </a:lnL>
                    <a:lnR>
                      <a:noFill/>
                    </a:lnR>
                    <a:lnT>
                      <a:noFill/>
                    </a:lnT>
                    <a:lnB>
                      <a:noFill/>
                    </a:lnB>
                  </a:tcPr>
                </a:tc>
                <a:tc>
                  <a:txBody>
                    <a:bodyPr/>
                    <a:lstStyle/>
                    <a:p>
                      <a:pPr algn="l" fontAlgn="b"/>
                      <a:r>
                        <a:rPr lang="en-US" sz="1000" b="0" i="0" u="none" strike="noStrike">
                          <a:effectLst/>
                          <a:latin typeface="Arial" panose="020B0604020202020204" pitchFamily="34" charset="0"/>
                        </a:rPr>
                        <a:t>Based on:</a:t>
                      </a:r>
                    </a:p>
                  </a:txBody>
                  <a:tcPr marL="7620" marR="7620" marT="7620" marB="0" anchor="b">
                    <a:lnL>
                      <a:noFill/>
                    </a:lnL>
                    <a:lnR>
                      <a:noFill/>
                    </a:lnR>
                    <a:lnT>
                      <a:noFill/>
                    </a:lnT>
                    <a:lnB>
                      <a:noFill/>
                    </a:lnB>
                  </a:tcPr>
                </a:tc>
                <a:tc>
                  <a:txBody>
                    <a:bodyPr/>
                    <a:lstStyle/>
                    <a:p>
                      <a:pPr algn="r" fontAlgn="b"/>
                      <a:r>
                        <a:rPr lang="en-US" sz="1000" b="0" i="0" u="none" strike="noStrike">
                          <a:effectLst/>
                          <a:latin typeface="Arial" panose="020B0604020202020204" pitchFamily="34" charset="0"/>
                        </a:rPr>
                        <a:t>1441</a:t>
                      </a:r>
                    </a:p>
                  </a:txBody>
                  <a:tcPr marL="7620" marR="7620" marT="7620" marB="0" anchor="b">
                    <a:lnL>
                      <a:noFill/>
                    </a:lnL>
                    <a:lnR>
                      <a:noFill/>
                    </a:lnR>
                    <a:lnT>
                      <a:noFill/>
                    </a:lnT>
                    <a:lnB>
                      <a:noFill/>
                    </a:lnB>
                  </a:tcPr>
                </a:tc>
                <a:tc>
                  <a:txBody>
                    <a:bodyPr/>
                    <a:lstStyle/>
                    <a:p>
                      <a:pPr algn="l" fontAlgn="b"/>
                      <a:r>
                        <a:rPr lang="en-US" sz="1000" b="0" i="0" u="none" strike="noStrike">
                          <a:effectLst/>
                          <a:latin typeface="Arial" panose="020B0604020202020204" pitchFamily="34" charset="0"/>
                        </a:rPr>
                        <a:t>Sq Meters</a:t>
                      </a:r>
                    </a:p>
                  </a:txBody>
                  <a:tcPr marL="7620" marR="7620" marT="7620" marB="0" anchor="b">
                    <a:lnL>
                      <a:noFill/>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7620" marR="7620" marT="7620" marB="0" anchor="b">
                    <a:lnL>
                      <a:noFill/>
                    </a:lnL>
                    <a:lnR>
                      <a:noFill/>
                    </a:lnR>
                    <a:lnT>
                      <a:noFill/>
                    </a:lnT>
                    <a:lnB>
                      <a:noFill/>
                    </a:lnB>
                  </a:tcPr>
                </a:tc>
                <a:tc>
                  <a:txBody>
                    <a:bodyPr/>
                    <a:lstStyle/>
                    <a:p>
                      <a:pPr algn="l" fontAlgn="b"/>
                      <a:endParaRPr lang="en-US" sz="1000" b="1" i="0" u="none" strike="noStrike">
                        <a:effectLst/>
                        <a:latin typeface="Arial" panose="020B0604020202020204" pitchFamily="34" charset="0"/>
                      </a:endParaRPr>
                    </a:p>
                  </a:txBody>
                  <a:tcPr marL="7620" marR="7620" marT="7620" marB="0" anchor="b">
                    <a:lnL>
                      <a:noFill/>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7620" marR="7620" marT="7620" marB="0" anchor="b">
                    <a:lnL>
                      <a:noFill/>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7620" marR="7620" marT="7620" marB="0" anchor="b">
                    <a:lnL>
                      <a:noFill/>
                    </a:lnL>
                    <a:lnR>
                      <a:noFill/>
                    </a:lnR>
                    <a:lnT>
                      <a:noFill/>
                    </a:lnT>
                    <a:lnB>
                      <a:noFill/>
                    </a:lnB>
                  </a:tcPr>
                </a:tc>
              </a:tr>
              <a:tr h="167640">
                <a:tc>
                  <a:txBody>
                    <a:bodyPr/>
                    <a:lstStyle/>
                    <a:p>
                      <a:pPr algn="l" fontAlgn="b"/>
                      <a:endParaRPr lang="en-US" sz="1000" b="0" i="0" u="none" strike="noStrike">
                        <a:effectLst/>
                        <a:latin typeface="Arial" panose="020B0604020202020204" pitchFamily="34" charset="0"/>
                      </a:endParaRPr>
                    </a:p>
                  </a:txBody>
                  <a:tcPr marL="7620" marR="7620" marT="7620" marB="0" anchor="b">
                    <a:lnL>
                      <a:noFill/>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7620" marR="7620" marT="7620" marB="0" anchor="b">
                    <a:lnL>
                      <a:noFill/>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7620" marR="7620" marT="7620" marB="0" anchor="b">
                    <a:lnL>
                      <a:noFill/>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7620" marR="7620" marT="7620" marB="0" anchor="b">
                    <a:lnL>
                      <a:noFill/>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7620" marR="7620" marT="7620" marB="0" anchor="b">
                    <a:lnL>
                      <a:noFill/>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7620" marR="7620" marT="7620" marB="0" anchor="b">
                    <a:lnL>
                      <a:noFill/>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7620" marR="7620" marT="7620" marB="0" anchor="b">
                    <a:lnL>
                      <a:noFill/>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7620" marR="7620" marT="7620" marB="0" anchor="b">
                    <a:lnL>
                      <a:noFill/>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7620" marR="7620" marT="7620" marB="0" anchor="b">
                    <a:lnL>
                      <a:noFill/>
                    </a:lnL>
                    <a:lnR>
                      <a:noFill/>
                    </a:lnR>
                    <a:lnT>
                      <a:noFill/>
                    </a:lnT>
                    <a:lnB>
                      <a:noFill/>
                    </a:lnB>
                  </a:tcPr>
                </a:tc>
              </a:tr>
              <a:tr h="167640">
                <a:tc>
                  <a:txBody>
                    <a:bodyPr/>
                    <a:lstStyle/>
                    <a:p>
                      <a:pPr algn="l" fontAlgn="b"/>
                      <a:endParaRPr lang="en-US" sz="1000" b="0" i="0" u="none" strike="noStrike">
                        <a:effectLst/>
                        <a:latin typeface="Arial" panose="020B0604020202020204" pitchFamily="34" charset="0"/>
                      </a:endParaRPr>
                    </a:p>
                  </a:txBody>
                  <a:tcPr marL="7620" marR="7620" marT="7620" marB="0" anchor="b">
                    <a:lnL>
                      <a:noFill/>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7620" marR="7620" marT="7620" marB="0" anchor="b">
                    <a:lnL>
                      <a:noFill/>
                    </a:lnL>
                    <a:lnR>
                      <a:noFill/>
                    </a:lnR>
                    <a:lnT>
                      <a:noFill/>
                    </a:lnT>
                    <a:lnB>
                      <a:noFill/>
                    </a:lnB>
                  </a:tcPr>
                </a:tc>
                <a:tc gridSpan="3">
                  <a:txBody>
                    <a:bodyPr/>
                    <a:lstStyle/>
                    <a:p>
                      <a:pPr algn="l" fontAlgn="b"/>
                      <a:r>
                        <a:rPr lang="en-US" sz="1000" b="1" i="0" u="none" strike="noStrike">
                          <a:effectLst/>
                          <a:latin typeface="Arial" panose="020B0604020202020204" pitchFamily="34" charset="0"/>
                        </a:rPr>
                        <a:t>Operational Costs Per Student</a:t>
                      </a:r>
                    </a:p>
                  </a:txBody>
                  <a:tcPr marL="7620" marR="7620" marT="7620" marB="0" anchor="b">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l" fontAlgn="b"/>
                      <a:endParaRPr lang="en-US" sz="1000" b="0" i="0" u="none" strike="noStrike">
                        <a:effectLst/>
                        <a:latin typeface="Arial" panose="020B0604020202020204" pitchFamily="34" charset="0"/>
                      </a:endParaRPr>
                    </a:p>
                  </a:txBody>
                  <a:tcPr marL="7620" marR="7620" marT="7620" marB="0" anchor="b">
                    <a:lnL>
                      <a:noFill/>
                    </a:lnL>
                    <a:lnR>
                      <a:noFill/>
                    </a:lnR>
                    <a:lnT>
                      <a:noFill/>
                    </a:lnT>
                    <a:lnB>
                      <a:noFill/>
                    </a:lnB>
                  </a:tcPr>
                </a:tc>
                <a:tc>
                  <a:txBody>
                    <a:bodyPr/>
                    <a:lstStyle/>
                    <a:p>
                      <a:pPr algn="l" fontAlgn="b"/>
                      <a:r>
                        <a:rPr lang="en-US" sz="1000" b="1" i="0" u="none" strike="noStrike">
                          <a:effectLst/>
                          <a:latin typeface="Arial" panose="020B0604020202020204" pitchFamily="34" charset="0"/>
                        </a:rPr>
                        <a:t> $    483.23 </a:t>
                      </a:r>
                    </a:p>
                  </a:txBody>
                  <a:tcPr marL="7620" marR="7620" marT="7620" marB="0" anchor="b">
                    <a:lnL>
                      <a:noFill/>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7620" marR="7620" marT="7620" marB="0" anchor="b">
                    <a:lnL>
                      <a:noFill/>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7620" marR="7620" marT="7620" marB="0" anchor="b">
                    <a:lnL>
                      <a:noFill/>
                    </a:lnL>
                    <a:lnR>
                      <a:noFill/>
                    </a:lnR>
                    <a:lnT>
                      <a:noFill/>
                    </a:lnT>
                    <a:lnB>
                      <a:noFill/>
                    </a:lnB>
                  </a:tcPr>
                </a:tc>
              </a:tr>
              <a:tr h="167640">
                <a:tc>
                  <a:txBody>
                    <a:bodyPr/>
                    <a:lstStyle/>
                    <a:p>
                      <a:pPr algn="l" fontAlgn="b"/>
                      <a:endParaRPr lang="en-US" sz="1000" b="0" i="0" u="none" strike="noStrike">
                        <a:effectLst/>
                        <a:latin typeface="Arial" panose="020B0604020202020204" pitchFamily="34" charset="0"/>
                      </a:endParaRPr>
                    </a:p>
                  </a:txBody>
                  <a:tcPr marL="7620" marR="7620" marT="7620" marB="0" anchor="b">
                    <a:lnL>
                      <a:noFill/>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7620" marR="7620" marT="7620" marB="0" anchor="b">
                    <a:lnL>
                      <a:noFill/>
                    </a:lnL>
                    <a:lnR>
                      <a:noFill/>
                    </a:lnR>
                    <a:lnT>
                      <a:noFill/>
                    </a:lnT>
                    <a:lnB>
                      <a:noFill/>
                    </a:lnB>
                  </a:tcPr>
                </a:tc>
                <a:tc>
                  <a:txBody>
                    <a:bodyPr/>
                    <a:lstStyle/>
                    <a:p>
                      <a:pPr algn="l" fontAlgn="b"/>
                      <a:r>
                        <a:rPr lang="en-US" sz="1000" b="0" i="0" u="none" strike="noStrike">
                          <a:effectLst/>
                          <a:latin typeface="Arial" panose="020B0604020202020204" pitchFamily="34" charset="0"/>
                        </a:rPr>
                        <a:t>Based on:</a:t>
                      </a:r>
                    </a:p>
                  </a:txBody>
                  <a:tcPr marL="7620" marR="7620" marT="7620" marB="0" anchor="b">
                    <a:lnL>
                      <a:noFill/>
                    </a:lnL>
                    <a:lnR>
                      <a:noFill/>
                    </a:lnR>
                    <a:lnT>
                      <a:noFill/>
                    </a:lnT>
                    <a:lnB>
                      <a:noFill/>
                    </a:lnB>
                  </a:tcPr>
                </a:tc>
                <a:tc>
                  <a:txBody>
                    <a:bodyPr/>
                    <a:lstStyle/>
                    <a:p>
                      <a:pPr algn="r" fontAlgn="b"/>
                      <a:r>
                        <a:rPr lang="en-US" sz="1000" b="0" i="0" u="none" strike="noStrike">
                          <a:effectLst/>
                          <a:latin typeface="Arial" panose="020B0604020202020204" pitchFamily="34" charset="0"/>
                        </a:rPr>
                        <a:t>74</a:t>
                      </a:r>
                    </a:p>
                  </a:txBody>
                  <a:tcPr marL="7620" marR="7620" marT="7620" marB="0" anchor="b">
                    <a:lnL>
                      <a:noFill/>
                    </a:lnL>
                    <a:lnR>
                      <a:noFill/>
                    </a:lnR>
                    <a:lnT>
                      <a:noFill/>
                    </a:lnT>
                    <a:lnB>
                      <a:noFill/>
                    </a:lnB>
                  </a:tcPr>
                </a:tc>
                <a:tc>
                  <a:txBody>
                    <a:bodyPr/>
                    <a:lstStyle/>
                    <a:p>
                      <a:pPr algn="l" fontAlgn="b"/>
                      <a:r>
                        <a:rPr lang="en-US" sz="1000" b="0" i="0" u="none" strike="noStrike">
                          <a:effectLst/>
                          <a:latin typeface="Arial" panose="020B0604020202020204" pitchFamily="34" charset="0"/>
                        </a:rPr>
                        <a:t>Enrollment</a:t>
                      </a:r>
                    </a:p>
                  </a:txBody>
                  <a:tcPr marL="7620" marR="7620" marT="7620" marB="0" anchor="b">
                    <a:lnL>
                      <a:noFill/>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7620" marR="7620" marT="7620" marB="0" anchor="b">
                    <a:lnL>
                      <a:noFill/>
                    </a:lnL>
                    <a:lnR>
                      <a:noFill/>
                    </a:lnR>
                    <a:lnT>
                      <a:noFill/>
                    </a:lnT>
                    <a:lnB>
                      <a:noFill/>
                    </a:lnB>
                  </a:tcPr>
                </a:tc>
                <a:tc>
                  <a:txBody>
                    <a:bodyPr/>
                    <a:lstStyle/>
                    <a:p>
                      <a:pPr algn="l" fontAlgn="b"/>
                      <a:endParaRPr lang="en-US" sz="1000" b="1" i="0" u="none" strike="noStrike">
                        <a:effectLst/>
                        <a:latin typeface="Arial" panose="020B0604020202020204" pitchFamily="34" charset="0"/>
                      </a:endParaRPr>
                    </a:p>
                  </a:txBody>
                  <a:tcPr marL="7620" marR="7620" marT="7620" marB="0" anchor="b">
                    <a:lnL>
                      <a:noFill/>
                    </a:lnL>
                    <a:lnR>
                      <a:noFill/>
                    </a:lnR>
                    <a:lnT>
                      <a:noFill/>
                    </a:lnT>
                    <a:lnB>
                      <a:noFill/>
                    </a:lnB>
                  </a:tcPr>
                </a:tc>
                <a:tc>
                  <a:txBody>
                    <a:bodyPr/>
                    <a:lstStyle/>
                    <a:p>
                      <a:pPr algn="l" fontAlgn="b"/>
                      <a:endParaRPr lang="en-US" sz="1000" b="1" i="0" u="none" strike="noStrike">
                        <a:effectLst/>
                        <a:latin typeface="Arial" panose="020B0604020202020204" pitchFamily="34" charset="0"/>
                      </a:endParaRPr>
                    </a:p>
                  </a:txBody>
                  <a:tcPr marL="7620" marR="7620" marT="7620" marB="0" anchor="b">
                    <a:lnL>
                      <a:noFill/>
                    </a:lnL>
                    <a:lnR>
                      <a:noFill/>
                    </a:lnR>
                    <a:lnT>
                      <a:noFill/>
                    </a:lnT>
                    <a:lnB>
                      <a:noFill/>
                    </a:lnB>
                  </a:tcPr>
                </a:tc>
                <a:tc>
                  <a:txBody>
                    <a:bodyPr/>
                    <a:lstStyle/>
                    <a:p>
                      <a:pPr algn="l" fontAlgn="b"/>
                      <a:endParaRPr lang="en-US" sz="1000" b="0" i="0" u="none" strike="noStrike" dirty="0">
                        <a:effectLst/>
                        <a:latin typeface="Arial" panose="020B0604020202020204" pitchFamily="34" charset="0"/>
                      </a:endParaRPr>
                    </a:p>
                  </a:txBody>
                  <a:tcPr marL="7620" marR="7620" marT="7620" marB="0" anchor="b">
                    <a:lnL>
                      <a:noFill/>
                    </a:lnL>
                    <a:lnR>
                      <a:noFill/>
                    </a:lnR>
                    <a:lnT>
                      <a:noFill/>
                    </a:lnT>
                    <a:lnB>
                      <a:noFill/>
                    </a:lnB>
                  </a:tcPr>
                </a:tc>
              </a:tr>
            </a:tbl>
          </a:graphicData>
        </a:graphic>
      </p:graphicFrame>
    </p:spTree>
    <p:extLst>
      <p:ext uri="{BB962C8B-B14F-4D97-AF65-F5344CB8AC3E}">
        <p14:creationId xmlns:p14="http://schemas.microsoft.com/office/powerpoint/2010/main" val="16521935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solidFill>
            <a:srgbClr val="B0953A"/>
          </a:solidFill>
        </p:spPr>
        <p:style>
          <a:lnRef idx="2">
            <a:schemeClr val="accent4">
              <a:shade val="50000"/>
            </a:schemeClr>
          </a:lnRef>
          <a:fillRef idx="1">
            <a:schemeClr val="accent4"/>
          </a:fillRef>
          <a:effectRef idx="0">
            <a:schemeClr val="accent4"/>
          </a:effectRef>
          <a:fontRef idx="minor">
            <a:schemeClr val="lt1"/>
          </a:fontRef>
        </p:style>
        <p:txBody>
          <a:bodyPr>
            <a:normAutofit/>
          </a:bodyPr>
          <a:lstStyle/>
          <a:p>
            <a:pPr algn="ctr"/>
            <a:r>
              <a:rPr lang="en-US" sz="4200" dirty="0" err="1" smtClean="0">
                <a:latin typeface="Arial" panose="020B0604020202020204" pitchFamily="34" charset="0"/>
                <a:cs typeface="Arial" panose="020B0604020202020204" pitchFamily="34" charset="0"/>
              </a:rPr>
              <a:t>Nashwaaksis</a:t>
            </a:r>
            <a:r>
              <a:rPr lang="en-US" sz="4200" dirty="0" smtClean="0">
                <a:latin typeface="Arial" panose="020B0604020202020204" pitchFamily="34" charset="0"/>
                <a:cs typeface="Arial" panose="020B0604020202020204" pitchFamily="34" charset="0"/>
              </a:rPr>
              <a:t> Memorial School</a:t>
            </a:r>
            <a:endParaRPr lang="en-CA" sz="4200" dirty="0">
              <a:latin typeface="Arial" panose="020B0604020202020204" pitchFamily="34" charset="0"/>
              <a:cs typeface="Arial" panose="020B060402020202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612520454"/>
              </p:ext>
            </p:extLst>
          </p:nvPr>
        </p:nvGraphicFramePr>
        <p:xfrm>
          <a:off x="6165668" y="1852454"/>
          <a:ext cx="5188130" cy="925580"/>
        </p:xfrm>
        <a:graphic>
          <a:graphicData uri="http://schemas.openxmlformats.org/drawingml/2006/table">
            <a:tbl>
              <a:tblPr/>
              <a:tblGrid>
                <a:gridCol w="813824"/>
                <a:gridCol w="813824"/>
                <a:gridCol w="1576785"/>
                <a:gridCol w="1983697"/>
              </a:tblGrid>
              <a:tr h="231395">
                <a:tc gridSpan="4">
                  <a:txBody>
                    <a:bodyPr/>
                    <a:lstStyle/>
                    <a:p>
                      <a:pPr algn="ctr" fontAlgn="b"/>
                      <a:r>
                        <a:rPr lang="en-US" sz="1100" b="0" i="0" u="none" strike="noStrike" dirty="0" err="1">
                          <a:solidFill>
                            <a:srgbClr val="FFFF00"/>
                          </a:solidFill>
                          <a:effectLst/>
                          <a:latin typeface="Calibri" panose="020F0502020204030204" pitchFamily="34" charset="0"/>
                        </a:rPr>
                        <a:t>Nashwaaksis</a:t>
                      </a:r>
                      <a:r>
                        <a:rPr lang="en-US" sz="1100" b="0" i="0" u="none" strike="noStrike" dirty="0">
                          <a:solidFill>
                            <a:srgbClr val="FFFF00"/>
                          </a:solidFill>
                          <a:effectLst/>
                          <a:latin typeface="Calibri" panose="020F0502020204030204" pitchFamily="34" charset="0"/>
                        </a:rPr>
                        <a:t> Memorial Elementary School</a:t>
                      </a:r>
                    </a:p>
                  </a:txBody>
                  <a:tcPr marL="9525" marR="9525" marT="9525" marB="0" anchor="b">
                    <a:lnL>
                      <a:noFill/>
                    </a:lnL>
                    <a:lnR>
                      <a:noFill/>
                    </a:lnR>
                    <a:lnT>
                      <a:noFill/>
                    </a:lnT>
                    <a:lnB>
                      <a:noFill/>
                    </a:lnB>
                    <a:solidFill>
                      <a:srgbClr val="0000FF"/>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231395">
                <a:tc gridSpan="4">
                  <a:txBody>
                    <a:bodyPr/>
                    <a:lstStyle/>
                    <a:p>
                      <a:pPr algn="ctr" fontAlgn="b"/>
                      <a:r>
                        <a:rPr lang="en-US" sz="1100" b="0" i="0" u="none" strike="noStrike">
                          <a:solidFill>
                            <a:srgbClr val="FFFF00"/>
                          </a:solidFill>
                          <a:effectLst/>
                          <a:latin typeface="Calibri" panose="020F0502020204030204" pitchFamily="34" charset="0"/>
                        </a:rPr>
                        <a:t>Functional Capacity</a:t>
                      </a:r>
                    </a:p>
                  </a:txBody>
                  <a:tcPr marL="9525" marR="9525" marT="9525" marB="0" anchor="b">
                    <a:lnL>
                      <a:noFill/>
                    </a:lnL>
                    <a:lnR>
                      <a:noFill/>
                    </a:lnR>
                    <a:lnT>
                      <a:noFill/>
                    </a:lnT>
                    <a:lnB>
                      <a:noFill/>
                    </a:lnB>
                    <a:solidFill>
                      <a:srgbClr val="0000FF"/>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231395">
                <a:tc>
                  <a:txBody>
                    <a:bodyPr/>
                    <a:lstStyle/>
                    <a:p>
                      <a:pPr algn="ctr" fontAlgn="b"/>
                      <a:r>
                        <a:rPr lang="en-US" sz="1100" b="0" i="0" u="none" strike="noStrike">
                          <a:solidFill>
                            <a:srgbClr val="000000"/>
                          </a:solidFill>
                          <a:effectLst/>
                          <a:latin typeface="Calibri" panose="020F0502020204030204" pitchFamily="34" charset="0"/>
                        </a:rPr>
                        <a:t>100%</a:t>
                      </a: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80%</a:t>
                      </a: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2016-17 Enrolment</a:t>
                      </a: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Over/Under 80%</a:t>
                      </a:r>
                    </a:p>
                  </a:txBody>
                  <a:tcPr marL="9525" marR="9525" marT="9525" marB="0" anchor="b">
                    <a:lnL>
                      <a:noFill/>
                    </a:lnL>
                    <a:lnR>
                      <a:noFill/>
                    </a:lnR>
                    <a:lnT>
                      <a:noFill/>
                    </a:lnT>
                    <a:lnB>
                      <a:noFill/>
                    </a:lnB>
                  </a:tcPr>
                </a:tc>
              </a:tr>
              <a:tr h="231395">
                <a:tc>
                  <a:txBody>
                    <a:bodyPr/>
                    <a:lstStyle/>
                    <a:p>
                      <a:pPr algn="ctr" fontAlgn="b"/>
                      <a:r>
                        <a:rPr lang="en-US" sz="1100" b="0" i="0" u="none" strike="noStrike">
                          <a:solidFill>
                            <a:srgbClr val="000000"/>
                          </a:solidFill>
                          <a:effectLst/>
                          <a:latin typeface="Calibri" panose="020F0502020204030204" pitchFamily="34" charset="0"/>
                        </a:rPr>
                        <a:t>336</a:t>
                      </a: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269</a:t>
                      </a: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280</a:t>
                      </a:r>
                    </a:p>
                  </a:txBody>
                  <a:tcPr marL="9525" marR="9525" marT="9525" marB="0" anchor="b">
                    <a:lnL>
                      <a:noFill/>
                    </a:lnL>
                    <a:lnR>
                      <a:noFill/>
                    </a:lnR>
                    <a:lnT>
                      <a:noFill/>
                    </a:lnT>
                    <a:lnB>
                      <a:noFill/>
                    </a:lnB>
                  </a:tcPr>
                </a:tc>
                <a:tc>
                  <a:txBody>
                    <a:bodyPr/>
                    <a:lstStyle/>
                    <a:p>
                      <a:pPr algn="ctr" fontAlgn="b"/>
                      <a:r>
                        <a:rPr lang="en-US" sz="1100" b="1" i="0" u="none" strike="noStrike" dirty="0">
                          <a:solidFill>
                            <a:srgbClr val="000000"/>
                          </a:solidFill>
                          <a:effectLst/>
                          <a:latin typeface="Calibri" panose="020F0502020204030204" pitchFamily="34" charset="0"/>
                        </a:rPr>
                        <a:t>11</a:t>
                      </a:r>
                    </a:p>
                  </a:txBody>
                  <a:tcPr marL="9525" marR="9525" marT="9525" marB="0" anchor="b">
                    <a:lnL>
                      <a:noFill/>
                    </a:lnL>
                    <a:lnR>
                      <a:noFill/>
                    </a:lnR>
                    <a:lnT>
                      <a:noFill/>
                    </a:lnT>
                    <a:lnB>
                      <a:noFill/>
                    </a:lnB>
                  </a:tcPr>
                </a:tc>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1119930766"/>
              </p:ext>
            </p:extLst>
          </p:nvPr>
        </p:nvGraphicFramePr>
        <p:xfrm>
          <a:off x="838200" y="1852454"/>
          <a:ext cx="5205549" cy="1524000"/>
        </p:xfrm>
        <a:graphic>
          <a:graphicData uri="http://schemas.openxmlformats.org/drawingml/2006/table">
            <a:tbl>
              <a:tblPr/>
              <a:tblGrid>
                <a:gridCol w="957669"/>
                <a:gridCol w="606840"/>
                <a:gridCol w="606840"/>
                <a:gridCol w="606840"/>
                <a:gridCol w="606840"/>
                <a:gridCol w="606840"/>
                <a:gridCol w="606840"/>
                <a:gridCol w="606840"/>
              </a:tblGrid>
              <a:tr h="190500">
                <a:tc gridSpan="8">
                  <a:txBody>
                    <a:bodyPr/>
                    <a:lstStyle/>
                    <a:p>
                      <a:pPr algn="ctr" fontAlgn="b"/>
                      <a:r>
                        <a:rPr lang="en-US" sz="1100" b="0" i="0" u="none" strike="noStrike" dirty="0" err="1">
                          <a:solidFill>
                            <a:srgbClr val="FFFF00"/>
                          </a:solidFill>
                          <a:effectLst/>
                          <a:latin typeface="Calibri" panose="020F0502020204030204" pitchFamily="34" charset="0"/>
                        </a:rPr>
                        <a:t>Nashwaaksis</a:t>
                      </a:r>
                      <a:r>
                        <a:rPr lang="en-US" sz="1100" b="0" i="0" u="none" strike="noStrike" dirty="0">
                          <a:solidFill>
                            <a:srgbClr val="FFFF00"/>
                          </a:solidFill>
                          <a:effectLst/>
                          <a:latin typeface="Calibri" panose="020F0502020204030204" pitchFamily="34" charset="0"/>
                        </a:rPr>
                        <a:t> Memorial School</a:t>
                      </a:r>
                    </a:p>
                  </a:txBody>
                  <a:tcPr marL="9525" marR="9525" marT="9525" marB="0" anchor="b">
                    <a:lnL>
                      <a:noFill/>
                    </a:lnL>
                    <a:lnR>
                      <a:noFill/>
                    </a:lnR>
                    <a:lnT>
                      <a:noFill/>
                    </a:lnT>
                    <a:lnB>
                      <a:noFill/>
                    </a:lnB>
                    <a:solidFill>
                      <a:srgbClr val="0000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90500">
                <a:tc gridSpan="8">
                  <a:txBody>
                    <a:bodyPr/>
                    <a:lstStyle/>
                    <a:p>
                      <a:pPr algn="ctr" fontAlgn="b"/>
                      <a:r>
                        <a:rPr lang="en-US" sz="1100" b="0" i="0" u="none" strike="noStrike">
                          <a:solidFill>
                            <a:srgbClr val="FFFF00"/>
                          </a:solidFill>
                          <a:effectLst/>
                          <a:latin typeface="Calibri" panose="020F0502020204030204" pitchFamily="34" charset="0"/>
                        </a:rPr>
                        <a:t>Total Enrolment by Grade</a:t>
                      </a:r>
                    </a:p>
                  </a:txBody>
                  <a:tcPr marL="9525" marR="9525" marT="9525" marB="0" anchor="b">
                    <a:lnL>
                      <a:noFill/>
                    </a:lnL>
                    <a:lnR>
                      <a:noFill/>
                    </a:lnR>
                    <a:lnT>
                      <a:noFill/>
                    </a:lnT>
                    <a:lnB>
                      <a:noFill/>
                    </a:lnB>
                    <a:solidFill>
                      <a:srgbClr val="0000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90500">
                <a:tc>
                  <a:txBody>
                    <a:bodyPr/>
                    <a:lstStyle/>
                    <a:p>
                      <a:pPr algn="ctr" fontAlgn="b"/>
                      <a:r>
                        <a:rPr lang="en-US" sz="1100" b="0" i="0" u="none" strike="noStrike">
                          <a:solidFill>
                            <a:srgbClr val="000000"/>
                          </a:solidFill>
                          <a:effectLst/>
                          <a:latin typeface="Calibri" panose="020F0502020204030204" pitchFamily="34" charset="0"/>
                        </a:rPr>
                        <a:t>Enrolment Year</a:t>
                      </a: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K</a:t>
                      </a: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1</a:t>
                      </a: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2</a:t>
                      </a: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3</a:t>
                      </a: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4</a:t>
                      </a: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5</a:t>
                      </a:r>
                    </a:p>
                  </a:txBody>
                  <a:tcPr marL="9525" marR="9525" marT="9525"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panose="020F0502020204030204" pitchFamily="34" charset="0"/>
                        </a:rPr>
                        <a:t>Total</a:t>
                      </a:r>
                    </a:p>
                  </a:txBody>
                  <a:tcPr marL="9525" marR="9525" marT="9525" marB="0" anchor="b">
                    <a:lnL>
                      <a:noFill/>
                    </a:lnL>
                    <a:lnR>
                      <a:noFill/>
                    </a:lnR>
                    <a:lnT>
                      <a:noFill/>
                    </a:lnT>
                    <a:lnB>
                      <a:noFill/>
                    </a:lnB>
                  </a:tcPr>
                </a:tc>
              </a:tr>
              <a:tr h="190500">
                <a:tc>
                  <a:txBody>
                    <a:bodyPr/>
                    <a:lstStyle/>
                    <a:p>
                      <a:pPr algn="ctr" fontAlgn="b"/>
                      <a:r>
                        <a:rPr lang="en-US" sz="1100" b="0" i="0" u="none" strike="noStrike">
                          <a:solidFill>
                            <a:srgbClr val="000000"/>
                          </a:solidFill>
                          <a:effectLst/>
                          <a:latin typeface="Calibri" panose="020F0502020204030204" pitchFamily="34" charset="0"/>
                        </a:rPr>
                        <a:t>2011-12</a:t>
                      </a: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37</a:t>
                      </a: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49</a:t>
                      </a: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37</a:t>
                      </a: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33</a:t>
                      </a: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39</a:t>
                      </a: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41</a:t>
                      </a: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236</a:t>
                      </a:r>
                    </a:p>
                  </a:txBody>
                  <a:tcPr marL="9525" marR="9525" marT="9525" marB="0" anchor="b">
                    <a:lnL>
                      <a:noFill/>
                    </a:lnL>
                    <a:lnR>
                      <a:noFill/>
                    </a:lnR>
                    <a:lnT>
                      <a:noFill/>
                    </a:lnT>
                    <a:lnB>
                      <a:noFill/>
                    </a:lnB>
                  </a:tcPr>
                </a:tc>
              </a:tr>
              <a:tr h="190500">
                <a:tc>
                  <a:txBody>
                    <a:bodyPr/>
                    <a:lstStyle/>
                    <a:p>
                      <a:pPr algn="ctr" fontAlgn="b"/>
                      <a:r>
                        <a:rPr lang="en-US" sz="1100" b="0" i="0" u="none" strike="noStrike">
                          <a:solidFill>
                            <a:srgbClr val="000000"/>
                          </a:solidFill>
                          <a:effectLst/>
                          <a:latin typeface="Calibri" panose="020F0502020204030204" pitchFamily="34" charset="0"/>
                        </a:rPr>
                        <a:t>2012-13</a:t>
                      </a: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51</a:t>
                      </a: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30</a:t>
                      </a: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42</a:t>
                      </a: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26</a:t>
                      </a: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31</a:t>
                      </a: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31</a:t>
                      </a: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211</a:t>
                      </a:r>
                    </a:p>
                  </a:txBody>
                  <a:tcPr marL="9525" marR="9525" marT="9525" marB="0" anchor="b">
                    <a:lnL>
                      <a:noFill/>
                    </a:lnL>
                    <a:lnR>
                      <a:noFill/>
                    </a:lnR>
                    <a:lnT>
                      <a:noFill/>
                    </a:lnT>
                    <a:lnB>
                      <a:noFill/>
                    </a:lnB>
                  </a:tcPr>
                </a:tc>
              </a:tr>
              <a:tr h="190500">
                <a:tc>
                  <a:txBody>
                    <a:bodyPr/>
                    <a:lstStyle/>
                    <a:p>
                      <a:pPr algn="ctr" fontAlgn="b"/>
                      <a:r>
                        <a:rPr lang="en-US" sz="1100" b="0" i="0" u="none" strike="noStrike">
                          <a:solidFill>
                            <a:srgbClr val="000000"/>
                          </a:solidFill>
                          <a:effectLst/>
                          <a:latin typeface="Calibri" panose="020F0502020204030204" pitchFamily="34" charset="0"/>
                        </a:rPr>
                        <a:t>2013-14</a:t>
                      </a: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43</a:t>
                      </a: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49</a:t>
                      </a: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32</a:t>
                      </a: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42</a:t>
                      </a: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27</a:t>
                      </a: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32</a:t>
                      </a: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225</a:t>
                      </a:r>
                    </a:p>
                  </a:txBody>
                  <a:tcPr marL="9525" marR="9525" marT="9525" marB="0" anchor="b">
                    <a:lnL>
                      <a:noFill/>
                    </a:lnL>
                    <a:lnR>
                      <a:noFill/>
                    </a:lnR>
                    <a:lnT>
                      <a:noFill/>
                    </a:lnT>
                    <a:lnB>
                      <a:noFill/>
                    </a:lnB>
                  </a:tcPr>
                </a:tc>
              </a:tr>
              <a:tr h="190500">
                <a:tc>
                  <a:txBody>
                    <a:bodyPr/>
                    <a:lstStyle/>
                    <a:p>
                      <a:pPr algn="ctr" fontAlgn="b"/>
                      <a:r>
                        <a:rPr lang="en-US" sz="1100" b="0" i="0" u="none" strike="noStrike">
                          <a:solidFill>
                            <a:srgbClr val="000000"/>
                          </a:solidFill>
                          <a:effectLst/>
                          <a:latin typeface="Calibri" panose="020F0502020204030204" pitchFamily="34" charset="0"/>
                        </a:rPr>
                        <a:t>2014-15</a:t>
                      </a: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45</a:t>
                      </a: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43</a:t>
                      </a: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48</a:t>
                      </a: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36</a:t>
                      </a: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41</a:t>
                      </a: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34</a:t>
                      </a: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247</a:t>
                      </a:r>
                    </a:p>
                  </a:txBody>
                  <a:tcPr marL="9525" marR="9525" marT="9525" marB="0" anchor="b">
                    <a:lnL>
                      <a:noFill/>
                    </a:lnL>
                    <a:lnR>
                      <a:noFill/>
                    </a:lnR>
                    <a:lnT>
                      <a:noFill/>
                    </a:lnT>
                    <a:lnB>
                      <a:noFill/>
                    </a:lnB>
                  </a:tcPr>
                </a:tc>
              </a:tr>
              <a:tr h="190500">
                <a:tc>
                  <a:txBody>
                    <a:bodyPr/>
                    <a:lstStyle/>
                    <a:p>
                      <a:pPr algn="ctr" fontAlgn="b"/>
                      <a:r>
                        <a:rPr lang="en-US" sz="1100" b="0" i="0" u="none" strike="noStrike">
                          <a:solidFill>
                            <a:srgbClr val="000000"/>
                          </a:solidFill>
                          <a:effectLst/>
                          <a:latin typeface="Calibri" panose="020F0502020204030204" pitchFamily="34" charset="0"/>
                        </a:rPr>
                        <a:t>2015-16</a:t>
                      </a: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66</a:t>
                      </a: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45</a:t>
                      </a: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45</a:t>
                      </a: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44</a:t>
                      </a: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34</a:t>
                      </a: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38</a:t>
                      </a:r>
                    </a:p>
                  </a:txBody>
                  <a:tcPr marL="9525" marR="9525" marT="9525"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panose="020F0502020204030204" pitchFamily="34" charset="0"/>
                        </a:rPr>
                        <a:t>272</a:t>
                      </a:r>
                    </a:p>
                  </a:txBody>
                  <a:tcPr marL="9525" marR="9525" marT="9525" marB="0" anchor="b">
                    <a:lnL>
                      <a:noFill/>
                    </a:lnL>
                    <a:lnR>
                      <a:noFill/>
                    </a:lnR>
                    <a:lnT>
                      <a:noFill/>
                    </a:lnT>
                    <a:lnB>
                      <a:noFill/>
                    </a:lnB>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796515611"/>
              </p:ext>
            </p:extLst>
          </p:nvPr>
        </p:nvGraphicFramePr>
        <p:xfrm>
          <a:off x="2124892" y="3474715"/>
          <a:ext cx="7768044" cy="3108960"/>
        </p:xfrm>
        <a:graphic>
          <a:graphicData uri="http://schemas.openxmlformats.org/drawingml/2006/table">
            <a:tbl>
              <a:tblPr/>
              <a:tblGrid>
                <a:gridCol w="863116"/>
                <a:gridCol w="863116"/>
                <a:gridCol w="863116"/>
                <a:gridCol w="863116"/>
                <a:gridCol w="863116"/>
                <a:gridCol w="863116"/>
                <a:gridCol w="863116"/>
                <a:gridCol w="863116"/>
                <a:gridCol w="863116"/>
              </a:tblGrid>
              <a:tr h="246255">
                <a:tc gridSpan="9">
                  <a:txBody>
                    <a:bodyPr/>
                    <a:lstStyle/>
                    <a:p>
                      <a:pPr algn="ctr" fontAlgn="b"/>
                      <a:r>
                        <a:rPr lang="en-US" sz="1400" b="1" i="0" u="none" strike="noStrike" dirty="0">
                          <a:effectLst/>
                          <a:latin typeface="Arial" panose="020B0604020202020204" pitchFamily="34" charset="0"/>
                        </a:rPr>
                        <a:t>Operational Costs</a:t>
                      </a:r>
                    </a:p>
                  </a:txBody>
                  <a:tcPr marL="9525" marR="9525" marT="9525"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46255">
                <a:tc>
                  <a:txBody>
                    <a:bodyPr/>
                    <a:lstStyle/>
                    <a:p>
                      <a:pPr algn="ctr" fontAlgn="b"/>
                      <a:endParaRPr lang="en-US" sz="1400" b="1" i="0" u="none" strike="noStrike">
                        <a:effectLst/>
                        <a:latin typeface="Arial" panose="020B0604020202020204" pitchFamily="34" charset="0"/>
                      </a:endParaRPr>
                    </a:p>
                  </a:txBody>
                  <a:tcPr marL="9525" marR="9525" marT="9525" marB="0" anchor="b">
                    <a:lnL>
                      <a:noFill/>
                    </a:lnL>
                    <a:lnR>
                      <a:noFill/>
                    </a:lnR>
                    <a:lnT>
                      <a:noFill/>
                    </a:lnT>
                    <a:lnB>
                      <a:noFill/>
                    </a:lnB>
                  </a:tcPr>
                </a:tc>
                <a:tc>
                  <a:txBody>
                    <a:bodyPr/>
                    <a:lstStyle/>
                    <a:p>
                      <a:pPr algn="ctr" fontAlgn="b"/>
                      <a:endParaRPr lang="en-US" sz="1400" b="1" i="0" u="none" strike="noStrike">
                        <a:effectLst/>
                        <a:latin typeface="Arial" panose="020B0604020202020204" pitchFamily="34" charset="0"/>
                      </a:endParaRPr>
                    </a:p>
                  </a:txBody>
                  <a:tcPr marL="9525" marR="9525" marT="9525" marB="0" anchor="b">
                    <a:lnL>
                      <a:noFill/>
                    </a:lnL>
                    <a:lnR>
                      <a:noFill/>
                    </a:lnR>
                    <a:lnT>
                      <a:noFill/>
                    </a:lnT>
                    <a:lnB>
                      <a:noFill/>
                    </a:lnB>
                  </a:tcPr>
                </a:tc>
                <a:tc>
                  <a:txBody>
                    <a:bodyPr/>
                    <a:lstStyle/>
                    <a:p>
                      <a:pPr algn="ctr" fontAlgn="b"/>
                      <a:endParaRPr lang="en-US" sz="1400" b="1" i="0" u="none" strike="noStrike">
                        <a:effectLst/>
                        <a:latin typeface="Arial" panose="020B0604020202020204" pitchFamily="34" charset="0"/>
                      </a:endParaRPr>
                    </a:p>
                  </a:txBody>
                  <a:tcPr marL="9525" marR="9525" marT="9525" marB="0" anchor="b">
                    <a:lnL>
                      <a:noFill/>
                    </a:lnL>
                    <a:lnR>
                      <a:noFill/>
                    </a:lnR>
                    <a:lnT>
                      <a:noFill/>
                    </a:lnT>
                    <a:lnB>
                      <a:noFill/>
                    </a:lnB>
                  </a:tcPr>
                </a:tc>
                <a:tc>
                  <a:txBody>
                    <a:bodyPr/>
                    <a:lstStyle/>
                    <a:p>
                      <a:pPr algn="ctr" fontAlgn="b"/>
                      <a:endParaRPr lang="en-US" sz="1400" b="1" i="0" u="none" strike="noStrike">
                        <a:effectLst/>
                        <a:latin typeface="Arial" panose="020B0604020202020204" pitchFamily="34" charset="0"/>
                      </a:endParaRPr>
                    </a:p>
                  </a:txBody>
                  <a:tcPr marL="9525" marR="9525" marT="9525" marB="0" anchor="b">
                    <a:lnL>
                      <a:noFill/>
                    </a:lnL>
                    <a:lnR>
                      <a:noFill/>
                    </a:lnR>
                    <a:lnT>
                      <a:noFill/>
                    </a:lnT>
                    <a:lnB>
                      <a:noFill/>
                    </a:lnB>
                  </a:tcPr>
                </a:tc>
                <a:tc>
                  <a:txBody>
                    <a:bodyPr/>
                    <a:lstStyle/>
                    <a:p>
                      <a:pPr algn="ctr" fontAlgn="b"/>
                      <a:endParaRPr lang="en-US" sz="1400" b="1" i="0" u="none" strike="noStrike" dirty="0">
                        <a:effectLst/>
                        <a:latin typeface="Arial" panose="020B0604020202020204" pitchFamily="34" charset="0"/>
                      </a:endParaRPr>
                    </a:p>
                  </a:txBody>
                  <a:tcPr marL="9525" marR="9525" marT="9525" marB="0" anchor="b">
                    <a:lnL>
                      <a:noFill/>
                    </a:lnL>
                    <a:lnR>
                      <a:noFill/>
                    </a:lnR>
                    <a:lnT>
                      <a:noFill/>
                    </a:lnT>
                    <a:lnB>
                      <a:noFill/>
                    </a:lnB>
                  </a:tcPr>
                </a:tc>
                <a:tc>
                  <a:txBody>
                    <a:bodyPr/>
                    <a:lstStyle/>
                    <a:p>
                      <a:pPr algn="ctr" fontAlgn="b"/>
                      <a:endParaRPr lang="en-US" sz="1400" b="1" i="0" u="none" strike="noStrike">
                        <a:effectLst/>
                        <a:latin typeface="Arial" panose="020B0604020202020204" pitchFamily="34" charset="0"/>
                      </a:endParaRPr>
                    </a:p>
                  </a:txBody>
                  <a:tcPr marL="9525" marR="9525" marT="9525" marB="0" anchor="b">
                    <a:lnL>
                      <a:noFill/>
                    </a:lnL>
                    <a:lnR>
                      <a:noFill/>
                    </a:lnR>
                    <a:lnT>
                      <a:noFill/>
                    </a:lnT>
                    <a:lnB>
                      <a:noFill/>
                    </a:lnB>
                  </a:tcPr>
                </a:tc>
                <a:tc>
                  <a:txBody>
                    <a:bodyPr/>
                    <a:lstStyle/>
                    <a:p>
                      <a:pPr algn="ctr" fontAlgn="b"/>
                      <a:endParaRPr lang="en-US" sz="1400" b="1" i="0" u="none" strike="noStrike">
                        <a:effectLst/>
                        <a:latin typeface="Arial" panose="020B0604020202020204" pitchFamily="34" charset="0"/>
                      </a:endParaRPr>
                    </a:p>
                  </a:txBody>
                  <a:tcPr marL="9525" marR="9525" marT="9525" marB="0" anchor="b">
                    <a:lnL>
                      <a:noFill/>
                    </a:lnL>
                    <a:lnR>
                      <a:noFill/>
                    </a:lnR>
                    <a:lnT>
                      <a:noFill/>
                    </a:lnT>
                    <a:lnB>
                      <a:noFill/>
                    </a:lnB>
                  </a:tcPr>
                </a:tc>
                <a:tc>
                  <a:txBody>
                    <a:bodyPr/>
                    <a:lstStyle/>
                    <a:p>
                      <a:pPr algn="ctr" fontAlgn="b"/>
                      <a:endParaRPr lang="en-US" sz="1400" b="1" i="0" u="none" strike="noStrike">
                        <a:effectLst/>
                        <a:latin typeface="Arial" panose="020B0604020202020204" pitchFamily="34" charset="0"/>
                      </a:endParaRPr>
                    </a:p>
                  </a:txBody>
                  <a:tcPr marL="9525" marR="9525" marT="9525" marB="0" anchor="b">
                    <a:lnL>
                      <a:noFill/>
                    </a:lnL>
                    <a:lnR>
                      <a:noFill/>
                    </a:lnR>
                    <a:lnT>
                      <a:noFill/>
                    </a:lnT>
                    <a:lnB>
                      <a:noFill/>
                    </a:lnB>
                  </a:tcPr>
                </a:tc>
                <a:tc>
                  <a:txBody>
                    <a:bodyPr/>
                    <a:lstStyle/>
                    <a:p>
                      <a:pPr algn="ctr" fontAlgn="b"/>
                      <a:endParaRPr lang="en-US" sz="1400" b="1" i="0" u="none" strike="noStrike">
                        <a:effectLst/>
                        <a:latin typeface="Arial" panose="020B0604020202020204" pitchFamily="34" charset="0"/>
                      </a:endParaRPr>
                    </a:p>
                  </a:txBody>
                  <a:tcPr marL="9525" marR="9525" marT="9525" marB="0" anchor="b">
                    <a:lnL>
                      <a:noFill/>
                    </a:lnL>
                    <a:lnR>
                      <a:noFill/>
                    </a:lnR>
                    <a:lnT>
                      <a:noFill/>
                    </a:lnT>
                    <a:lnB>
                      <a:noFill/>
                    </a:lnB>
                  </a:tcPr>
                </a:tc>
              </a:tr>
              <a:tr h="174430">
                <a:tc>
                  <a:txBody>
                    <a:bodyPr/>
                    <a:lstStyle/>
                    <a:p>
                      <a:pPr algn="l" fontAlgn="b"/>
                      <a:endParaRPr lang="en-US" sz="1000" b="0" i="0" u="none" strike="noStrike">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r>
                        <a:rPr lang="en-US" sz="1000" b="1" i="0" u="none" strike="noStrike">
                          <a:effectLst/>
                          <a:latin typeface="Arial" panose="020B0604020202020204" pitchFamily="34" charset="0"/>
                        </a:rPr>
                        <a:t>Electricity</a:t>
                      </a:r>
                    </a:p>
                  </a:txBody>
                  <a:tcPr marL="9525" marR="9525" marT="9525" marB="0" anchor="b">
                    <a:lnL>
                      <a:noFill/>
                    </a:lnL>
                    <a:lnR>
                      <a:noFill/>
                    </a:lnR>
                    <a:lnT>
                      <a:noFill/>
                    </a:lnT>
                    <a:lnB>
                      <a:noFill/>
                    </a:lnB>
                  </a:tcPr>
                </a:tc>
                <a:tc>
                  <a:txBody>
                    <a:bodyPr/>
                    <a:lstStyle/>
                    <a:p>
                      <a:pPr algn="l" fontAlgn="b"/>
                      <a:endParaRPr lang="en-US" sz="1000" b="1" i="0" u="none" strike="noStrike">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000" b="1" i="0" u="none" strike="noStrike">
                        <a:effectLst/>
                        <a:latin typeface="Arial" panose="020B0604020202020204" pitchFamily="34" charset="0"/>
                      </a:endParaRPr>
                    </a:p>
                  </a:txBody>
                  <a:tcPr marL="9525" marR="9525" marT="9525" marB="0" anchor="b">
                    <a:lnL>
                      <a:noFill/>
                    </a:lnL>
                    <a:lnR>
                      <a:noFill/>
                    </a:lnR>
                    <a:lnT>
                      <a:noFill/>
                    </a:lnT>
                    <a:lnB>
                      <a:noFill/>
                    </a:lnB>
                  </a:tcPr>
                </a:tc>
                <a:tc gridSpan="2">
                  <a:txBody>
                    <a:bodyPr/>
                    <a:lstStyle/>
                    <a:p>
                      <a:pPr algn="l" fontAlgn="b"/>
                      <a:r>
                        <a:rPr lang="en-US" sz="1000" b="1" i="0" u="none" strike="noStrike">
                          <a:effectLst/>
                          <a:latin typeface="Arial" panose="020B0604020202020204" pitchFamily="34" charset="0"/>
                        </a:rPr>
                        <a:t> $                  42,329.63 </a:t>
                      </a:r>
                    </a:p>
                  </a:txBody>
                  <a:tcPr marL="9525" marR="9525" marT="9525" marB="0" anchor="b">
                    <a:lnL>
                      <a:noFill/>
                    </a:lnL>
                    <a:lnR>
                      <a:noFill/>
                    </a:lnR>
                    <a:lnT>
                      <a:noFill/>
                    </a:lnT>
                    <a:lnB>
                      <a:noFill/>
                    </a:lnB>
                  </a:tcPr>
                </a:tc>
                <a:tc hMerge="1">
                  <a:txBody>
                    <a:bodyPr/>
                    <a:lstStyle/>
                    <a:p>
                      <a:endParaRPr lang="en-US"/>
                    </a:p>
                  </a:txBody>
                  <a:tcPr/>
                </a:tc>
                <a:tc>
                  <a:txBody>
                    <a:bodyPr/>
                    <a:lstStyle/>
                    <a:p>
                      <a:pPr algn="l" fontAlgn="b"/>
                      <a:endParaRPr lang="en-US" sz="1000" b="1" i="0" u="none" strike="noStrike">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9525" marR="9525" marT="9525" marB="0" anchor="b">
                    <a:lnL>
                      <a:noFill/>
                    </a:lnL>
                    <a:lnR>
                      <a:noFill/>
                    </a:lnR>
                    <a:lnT>
                      <a:noFill/>
                    </a:lnT>
                    <a:lnB>
                      <a:noFill/>
                    </a:lnB>
                  </a:tcPr>
                </a:tc>
              </a:tr>
              <a:tr h="174430">
                <a:tc>
                  <a:txBody>
                    <a:bodyPr/>
                    <a:lstStyle/>
                    <a:p>
                      <a:pPr algn="l" fontAlgn="b"/>
                      <a:endParaRPr lang="en-US" sz="1000" b="0" i="0" u="none" strike="noStrike">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9525" marR="9525" marT="9525" marB="0" anchor="b">
                    <a:lnL>
                      <a:noFill/>
                    </a:lnL>
                    <a:lnR>
                      <a:noFill/>
                    </a:lnR>
                    <a:lnT>
                      <a:noFill/>
                    </a:lnT>
                    <a:lnB>
                      <a:noFill/>
                    </a:lnB>
                  </a:tcPr>
                </a:tc>
                <a:tc gridSpan="2">
                  <a:txBody>
                    <a:bodyPr/>
                    <a:lstStyle/>
                    <a:p>
                      <a:pPr algn="l" fontAlgn="b"/>
                      <a:r>
                        <a:rPr lang="en-US" sz="1000" b="1" i="0" u="none" strike="noStrike">
                          <a:effectLst/>
                          <a:latin typeface="Arial" panose="020B0604020202020204" pitchFamily="34" charset="0"/>
                        </a:rPr>
                        <a:t>Water/Sewage</a:t>
                      </a:r>
                    </a:p>
                  </a:txBody>
                  <a:tcPr marL="9525" marR="9525" marT="9525" marB="0" anchor="b">
                    <a:lnL>
                      <a:noFill/>
                    </a:lnL>
                    <a:lnR>
                      <a:noFill/>
                    </a:lnR>
                    <a:lnT>
                      <a:noFill/>
                    </a:lnT>
                    <a:lnB>
                      <a:noFill/>
                    </a:lnB>
                  </a:tcPr>
                </a:tc>
                <a:tc hMerge="1">
                  <a:txBody>
                    <a:bodyPr/>
                    <a:lstStyle/>
                    <a:p>
                      <a:endParaRPr lang="en-US"/>
                    </a:p>
                  </a:txBody>
                  <a:tcPr/>
                </a:tc>
                <a:tc>
                  <a:txBody>
                    <a:bodyPr/>
                    <a:lstStyle/>
                    <a:p>
                      <a:pPr algn="l" fontAlgn="b"/>
                      <a:endParaRPr lang="en-US" sz="1000" b="1" i="0" u="none" strike="noStrike">
                        <a:effectLst/>
                        <a:latin typeface="Arial" panose="020B0604020202020204" pitchFamily="34" charset="0"/>
                      </a:endParaRPr>
                    </a:p>
                  </a:txBody>
                  <a:tcPr marL="9525" marR="9525" marT="9525" marB="0" anchor="b">
                    <a:lnL>
                      <a:noFill/>
                    </a:lnL>
                    <a:lnR>
                      <a:noFill/>
                    </a:lnR>
                    <a:lnT>
                      <a:noFill/>
                    </a:lnT>
                    <a:lnB>
                      <a:noFill/>
                    </a:lnB>
                  </a:tcPr>
                </a:tc>
                <a:tc gridSpan="2">
                  <a:txBody>
                    <a:bodyPr/>
                    <a:lstStyle/>
                    <a:p>
                      <a:pPr algn="l" fontAlgn="b"/>
                      <a:r>
                        <a:rPr lang="en-US" sz="1000" b="1" i="0" u="none" strike="noStrike">
                          <a:effectLst/>
                          <a:latin typeface="Arial" panose="020B0604020202020204" pitchFamily="34" charset="0"/>
                        </a:rPr>
                        <a:t> $                    3,417.52 </a:t>
                      </a:r>
                    </a:p>
                  </a:txBody>
                  <a:tcPr marL="9525" marR="9525" marT="9525" marB="0" anchor="b">
                    <a:lnL>
                      <a:noFill/>
                    </a:lnL>
                    <a:lnR>
                      <a:noFill/>
                    </a:lnR>
                    <a:lnT>
                      <a:noFill/>
                    </a:lnT>
                    <a:lnB>
                      <a:noFill/>
                    </a:lnB>
                  </a:tcPr>
                </a:tc>
                <a:tc hMerge="1">
                  <a:txBody>
                    <a:bodyPr/>
                    <a:lstStyle/>
                    <a:p>
                      <a:endParaRPr lang="en-US"/>
                    </a:p>
                  </a:txBody>
                  <a:tcPr/>
                </a:tc>
                <a:tc>
                  <a:txBody>
                    <a:bodyPr/>
                    <a:lstStyle/>
                    <a:p>
                      <a:pPr algn="l" fontAlgn="b"/>
                      <a:endParaRPr lang="en-US" sz="1000" b="1" i="0" u="none" strike="noStrike">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9525" marR="9525" marT="9525" marB="0" anchor="b">
                    <a:lnL>
                      <a:noFill/>
                    </a:lnL>
                    <a:lnR>
                      <a:noFill/>
                    </a:lnR>
                    <a:lnT>
                      <a:noFill/>
                    </a:lnT>
                    <a:lnB>
                      <a:noFill/>
                    </a:lnB>
                  </a:tcPr>
                </a:tc>
              </a:tr>
              <a:tr h="174430">
                <a:tc>
                  <a:txBody>
                    <a:bodyPr/>
                    <a:lstStyle/>
                    <a:p>
                      <a:pPr algn="l" fontAlgn="b"/>
                      <a:endParaRPr lang="en-US" sz="1000" b="0" i="0" u="none" strike="noStrike">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9525" marR="9525" marT="9525" marB="0" anchor="b">
                    <a:lnL>
                      <a:noFill/>
                    </a:lnL>
                    <a:lnR>
                      <a:noFill/>
                    </a:lnR>
                    <a:lnT>
                      <a:noFill/>
                    </a:lnT>
                    <a:lnB>
                      <a:noFill/>
                    </a:lnB>
                  </a:tcPr>
                </a:tc>
                <a:tc gridSpan="2">
                  <a:txBody>
                    <a:bodyPr/>
                    <a:lstStyle/>
                    <a:p>
                      <a:pPr algn="l" fontAlgn="b"/>
                      <a:r>
                        <a:rPr lang="en-US" sz="1000" b="1" i="0" u="none" strike="noStrike">
                          <a:effectLst/>
                          <a:latin typeface="Arial" panose="020B0604020202020204" pitchFamily="34" charset="0"/>
                        </a:rPr>
                        <a:t>Garbage Removal</a:t>
                      </a:r>
                    </a:p>
                  </a:txBody>
                  <a:tcPr marL="9525" marR="9525" marT="9525" marB="0" anchor="b">
                    <a:lnL>
                      <a:noFill/>
                    </a:lnL>
                    <a:lnR>
                      <a:noFill/>
                    </a:lnR>
                    <a:lnT>
                      <a:noFill/>
                    </a:lnT>
                    <a:lnB>
                      <a:noFill/>
                    </a:lnB>
                  </a:tcPr>
                </a:tc>
                <a:tc hMerge="1">
                  <a:txBody>
                    <a:bodyPr/>
                    <a:lstStyle/>
                    <a:p>
                      <a:endParaRPr lang="en-US"/>
                    </a:p>
                  </a:txBody>
                  <a:tcPr/>
                </a:tc>
                <a:tc>
                  <a:txBody>
                    <a:bodyPr/>
                    <a:lstStyle/>
                    <a:p>
                      <a:pPr algn="l" fontAlgn="b"/>
                      <a:endParaRPr lang="en-US" sz="1000" b="1" i="0" u="none" strike="noStrike">
                        <a:effectLst/>
                        <a:latin typeface="Arial" panose="020B0604020202020204" pitchFamily="34" charset="0"/>
                      </a:endParaRPr>
                    </a:p>
                  </a:txBody>
                  <a:tcPr marL="9525" marR="9525" marT="9525" marB="0" anchor="b">
                    <a:lnL>
                      <a:noFill/>
                    </a:lnL>
                    <a:lnR>
                      <a:noFill/>
                    </a:lnR>
                    <a:lnT>
                      <a:noFill/>
                    </a:lnT>
                    <a:lnB>
                      <a:noFill/>
                    </a:lnB>
                  </a:tcPr>
                </a:tc>
                <a:tc gridSpan="2">
                  <a:txBody>
                    <a:bodyPr/>
                    <a:lstStyle/>
                    <a:p>
                      <a:pPr algn="l" fontAlgn="b"/>
                      <a:r>
                        <a:rPr lang="en-US" sz="1000" b="1" i="0" u="none" strike="noStrike">
                          <a:effectLst/>
                          <a:latin typeface="Arial" panose="020B0604020202020204" pitchFamily="34" charset="0"/>
                        </a:rPr>
                        <a:t> $                    1,096.32 </a:t>
                      </a:r>
                    </a:p>
                  </a:txBody>
                  <a:tcPr marL="9525" marR="9525" marT="9525" marB="0" anchor="b">
                    <a:lnL>
                      <a:noFill/>
                    </a:lnL>
                    <a:lnR>
                      <a:noFill/>
                    </a:lnR>
                    <a:lnT>
                      <a:noFill/>
                    </a:lnT>
                    <a:lnB>
                      <a:noFill/>
                    </a:lnB>
                  </a:tcPr>
                </a:tc>
                <a:tc hMerge="1">
                  <a:txBody>
                    <a:bodyPr/>
                    <a:lstStyle/>
                    <a:p>
                      <a:endParaRPr lang="en-US"/>
                    </a:p>
                  </a:txBody>
                  <a:tcPr/>
                </a:tc>
                <a:tc>
                  <a:txBody>
                    <a:bodyPr/>
                    <a:lstStyle/>
                    <a:p>
                      <a:pPr algn="l" fontAlgn="b"/>
                      <a:endParaRPr lang="en-US" sz="1000" b="1" i="0" u="none" strike="noStrike">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9525" marR="9525" marT="9525" marB="0" anchor="b">
                    <a:lnL>
                      <a:noFill/>
                    </a:lnL>
                    <a:lnR>
                      <a:noFill/>
                    </a:lnR>
                    <a:lnT>
                      <a:noFill/>
                    </a:lnT>
                    <a:lnB>
                      <a:noFill/>
                    </a:lnB>
                  </a:tcPr>
                </a:tc>
              </a:tr>
              <a:tr h="174430">
                <a:tc>
                  <a:txBody>
                    <a:bodyPr/>
                    <a:lstStyle/>
                    <a:p>
                      <a:pPr algn="l" fontAlgn="b"/>
                      <a:endParaRPr lang="en-US" sz="1000" b="0" i="0" u="none" strike="noStrike">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9525" marR="9525" marT="9525" marB="0" anchor="b">
                    <a:lnL>
                      <a:noFill/>
                    </a:lnL>
                    <a:lnR>
                      <a:noFill/>
                    </a:lnR>
                    <a:lnT>
                      <a:noFill/>
                    </a:lnT>
                    <a:lnB>
                      <a:noFill/>
                    </a:lnB>
                  </a:tcPr>
                </a:tc>
                <a:tc gridSpan="2">
                  <a:txBody>
                    <a:bodyPr/>
                    <a:lstStyle/>
                    <a:p>
                      <a:pPr algn="l" fontAlgn="b"/>
                      <a:r>
                        <a:rPr lang="en-US" sz="1000" b="1" i="0" u="none" strike="noStrike">
                          <a:effectLst/>
                          <a:latin typeface="Arial" panose="020B0604020202020204" pitchFamily="34" charset="0"/>
                        </a:rPr>
                        <a:t>Snow Plowing</a:t>
                      </a:r>
                    </a:p>
                  </a:txBody>
                  <a:tcPr marL="9525" marR="9525" marT="9525" marB="0" anchor="b">
                    <a:lnL>
                      <a:noFill/>
                    </a:lnL>
                    <a:lnR>
                      <a:noFill/>
                    </a:lnR>
                    <a:lnT>
                      <a:noFill/>
                    </a:lnT>
                    <a:lnB>
                      <a:noFill/>
                    </a:lnB>
                  </a:tcPr>
                </a:tc>
                <a:tc hMerge="1">
                  <a:txBody>
                    <a:bodyPr/>
                    <a:lstStyle/>
                    <a:p>
                      <a:endParaRPr lang="en-US"/>
                    </a:p>
                  </a:txBody>
                  <a:tcPr/>
                </a:tc>
                <a:tc>
                  <a:txBody>
                    <a:bodyPr/>
                    <a:lstStyle/>
                    <a:p>
                      <a:pPr algn="l" fontAlgn="b"/>
                      <a:endParaRPr lang="en-US" sz="1000" b="1" i="0" u="none" strike="noStrike">
                        <a:effectLst/>
                        <a:latin typeface="Arial" panose="020B0604020202020204" pitchFamily="34" charset="0"/>
                      </a:endParaRPr>
                    </a:p>
                  </a:txBody>
                  <a:tcPr marL="9525" marR="9525" marT="9525" marB="0" anchor="b">
                    <a:lnL>
                      <a:noFill/>
                    </a:lnL>
                    <a:lnR>
                      <a:noFill/>
                    </a:lnR>
                    <a:lnT>
                      <a:noFill/>
                    </a:lnT>
                    <a:lnB>
                      <a:noFill/>
                    </a:lnB>
                  </a:tcPr>
                </a:tc>
                <a:tc gridSpan="2">
                  <a:txBody>
                    <a:bodyPr/>
                    <a:lstStyle/>
                    <a:p>
                      <a:pPr algn="l" fontAlgn="b"/>
                      <a:r>
                        <a:rPr lang="en-US" sz="1000" b="1" i="0" u="none" strike="noStrike">
                          <a:effectLst/>
                          <a:latin typeface="Arial" panose="020B0604020202020204" pitchFamily="34" charset="0"/>
                        </a:rPr>
                        <a:t> $                  23,277.78 </a:t>
                      </a:r>
                    </a:p>
                  </a:txBody>
                  <a:tcPr marL="9525" marR="9525" marT="9525" marB="0" anchor="b">
                    <a:lnL>
                      <a:noFill/>
                    </a:lnL>
                    <a:lnR>
                      <a:noFill/>
                    </a:lnR>
                    <a:lnT>
                      <a:noFill/>
                    </a:lnT>
                    <a:lnB>
                      <a:noFill/>
                    </a:lnB>
                  </a:tcPr>
                </a:tc>
                <a:tc hMerge="1">
                  <a:txBody>
                    <a:bodyPr/>
                    <a:lstStyle/>
                    <a:p>
                      <a:endParaRPr lang="en-US"/>
                    </a:p>
                  </a:txBody>
                  <a:tcPr/>
                </a:tc>
                <a:tc>
                  <a:txBody>
                    <a:bodyPr/>
                    <a:lstStyle/>
                    <a:p>
                      <a:pPr algn="l" fontAlgn="b"/>
                      <a:endParaRPr lang="en-US" sz="1000" b="1" i="0" u="none" strike="noStrike">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9525" marR="9525" marT="9525" marB="0" anchor="b">
                    <a:lnL>
                      <a:noFill/>
                    </a:lnL>
                    <a:lnR>
                      <a:noFill/>
                    </a:lnR>
                    <a:lnT>
                      <a:noFill/>
                    </a:lnT>
                    <a:lnB>
                      <a:noFill/>
                    </a:lnB>
                  </a:tcPr>
                </a:tc>
              </a:tr>
              <a:tr h="174430">
                <a:tc>
                  <a:txBody>
                    <a:bodyPr/>
                    <a:lstStyle/>
                    <a:p>
                      <a:pPr algn="l" fontAlgn="b"/>
                      <a:endParaRPr lang="en-US" sz="1000" b="0" i="0" u="none" strike="noStrike">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9525" marR="9525" marT="9525" marB="0" anchor="b">
                    <a:lnL>
                      <a:noFill/>
                    </a:lnL>
                    <a:lnR>
                      <a:noFill/>
                    </a:lnR>
                    <a:lnT>
                      <a:noFill/>
                    </a:lnT>
                    <a:lnB>
                      <a:noFill/>
                    </a:lnB>
                  </a:tcPr>
                </a:tc>
                <a:tc gridSpan="2">
                  <a:txBody>
                    <a:bodyPr/>
                    <a:lstStyle/>
                    <a:p>
                      <a:pPr algn="l" fontAlgn="b"/>
                      <a:r>
                        <a:rPr lang="en-US" sz="1000" b="1" i="0" u="none" strike="noStrike">
                          <a:effectLst/>
                          <a:latin typeface="Arial" panose="020B0604020202020204" pitchFamily="34" charset="0"/>
                        </a:rPr>
                        <a:t>Heating Fuel</a:t>
                      </a:r>
                    </a:p>
                  </a:txBody>
                  <a:tcPr marL="9525" marR="9525" marT="9525" marB="0" anchor="b">
                    <a:lnL>
                      <a:noFill/>
                    </a:lnL>
                    <a:lnR>
                      <a:noFill/>
                    </a:lnR>
                    <a:lnT>
                      <a:noFill/>
                    </a:lnT>
                    <a:lnB>
                      <a:noFill/>
                    </a:lnB>
                  </a:tcPr>
                </a:tc>
                <a:tc hMerge="1">
                  <a:txBody>
                    <a:bodyPr/>
                    <a:lstStyle/>
                    <a:p>
                      <a:endParaRPr lang="en-US"/>
                    </a:p>
                  </a:txBody>
                  <a:tcPr/>
                </a:tc>
                <a:tc>
                  <a:txBody>
                    <a:bodyPr/>
                    <a:lstStyle/>
                    <a:p>
                      <a:pPr algn="l" fontAlgn="b"/>
                      <a:endParaRPr lang="en-US" sz="1000" b="1" i="0" u="none" strike="noStrike">
                        <a:effectLst/>
                        <a:latin typeface="Arial" panose="020B0604020202020204" pitchFamily="34" charset="0"/>
                      </a:endParaRPr>
                    </a:p>
                  </a:txBody>
                  <a:tcPr marL="9525" marR="9525" marT="9525" marB="0" anchor="b">
                    <a:lnL>
                      <a:noFill/>
                    </a:lnL>
                    <a:lnR>
                      <a:noFill/>
                    </a:lnR>
                    <a:lnT>
                      <a:noFill/>
                    </a:lnT>
                    <a:lnB>
                      <a:noFill/>
                    </a:lnB>
                  </a:tcPr>
                </a:tc>
                <a:tc gridSpan="2">
                  <a:txBody>
                    <a:bodyPr/>
                    <a:lstStyle/>
                    <a:p>
                      <a:pPr algn="l" fontAlgn="b"/>
                      <a:r>
                        <a:rPr lang="en-US" sz="1000" b="1" i="0" u="none" strike="noStrike">
                          <a:effectLst/>
                          <a:latin typeface="Arial" panose="020B0604020202020204" pitchFamily="34" charset="0"/>
                        </a:rPr>
                        <a:t> $                             -   </a:t>
                      </a:r>
                    </a:p>
                  </a:txBody>
                  <a:tcPr marL="9525" marR="9525" marT="9525" marB="0" anchor="b">
                    <a:lnL>
                      <a:noFill/>
                    </a:lnL>
                    <a:lnR>
                      <a:noFill/>
                    </a:lnR>
                    <a:lnT>
                      <a:noFill/>
                    </a:lnT>
                    <a:lnB>
                      <a:noFill/>
                    </a:lnB>
                  </a:tcPr>
                </a:tc>
                <a:tc hMerge="1">
                  <a:txBody>
                    <a:bodyPr/>
                    <a:lstStyle/>
                    <a:p>
                      <a:endParaRPr lang="en-US"/>
                    </a:p>
                  </a:txBody>
                  <a:tcPr/>
                </a:tc>
                <a:tc>
                  <a:txBody>
                    <a:bodyPr/>
                    <a:lstStyle/>
                    <a:p>
                      <a:pPr algn="l" fontAlgn="b"/>
                      <a:endParaRPr lang="en-US" sz="1000" b="1" i="0" u="none" strike="noStrike">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9525" marR="9525" marT="9525" marB="0" anchor="b">
                    <a:lnL>
                      <a:noFill/>
                    </a:lnL>
                    <a:lnR>
                      <a:noFill/>
                    </a:lnR>
                    <a:lnT>
                      <a:noFill/>
                    </a:lnT>
                    <a:lnB>
                      <a:noFill/>
                    </a:lnB>
                  </a:tcPr>
                </a:tc>
              </a:tr>
              <a:tr h="174430">
                <a:tc>
                  <a:txBody>
                    <a:bodyPr/>
                    <a:lstStyle/>
                    <a:p>
                      <a:pPr algn="l" fontAlgn="b"/>
                      <a:endParaRPr lang="en-US" sz="1000" b="0" i="0" u="none" strike="noStrike">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9525" marR="9525" marT="9525" marB="0" anchor="b">
                    <a:lnL>
                      <a:noFill/>
                    </a:lnL>
                    <a:lnR>
                      <a:noFill/>
                    </a:lnR>
                    <a:lnT>
                      <a:noFill/>
                    </a:lnT>
                    <a:lnB>
                      <a:noFill/>
                    </a:lnB>
                  </a:tcPr>
                </a:tc>
                <a:tc gridSpan="2">
                  <a:txBody>
                    <a:bodyPr/>
                    <a:lstStyle/>
                    <a:p>
                      <a:pPr algn="l" fontAlgn="b"/>
                      <a:r>
                        <a:rPr lang="en-US" sz="1000" b="1" i="0" u="none" strike="noStrike">
                          <a:effectLst/>
                          <a:latin typeface="Arial" panose="020B0604020202020204" pitchFamily="34" charset="0"/>
                        </a:rPr>
                        <a:t>Natural Gas</a:t>
                      </a:r>
                    </a:p>
                  </a:txBody>
                  <a:tcPr marL="9525" marR="9525" marT="9525" marB="0" anchor="b">
                    <a:lnL>
                      <a:noFill/>
                    </a:lnL>
                    <a:lnR>
                      <a:noFill/>
                    </a:lnR>
                    <a:lnT>
                      <a:noFill/>
                    </a:lnT>
                    <a:lnB>
                      <a:noFill/>
                    </a:lnB>
                  </a:tcPr>
                </a:tc>
                <a:tc hMerge="1">
                  <a:txBody>
                    <a:bodyPr/>
                    <a:lstStyle/>
                    <a:p>
                      <a:endParaRPr lang="en-US"/>
                    </a:p>
                  </a:txBody>
                  <a:tcPr/>
                </a:tc>
                <a:tc>
                  <a:txBody>
                    <a:bodyPr/>
                    <a:lstStyle/>
                    <a:p>
                      <a:pPr algn="l" fontAlgn="b"/>
                      <a:endParaRPr lang="en-US" sz="1000" b="1" i="0" u="none" strike="noStrike">
                        <a:effectLst/>
                        <a:latin typeface="Arial" panose="020B0604020202020204" pitchFamily="34" charset="0"/>
                      </a:endParaRPr>
                    </a:p>
                  </a:txBody>
                  <a:tcPr marL="9525" marR="9525" marT="9525" marB="0" anchor="b">
                    <a:lnL>
                      <a:noFill/>
                    </a:lnL>
                    <a:lnR>
                      <a:noFill/>
                    </a:lnR>
                    <a:lnT>
                      <a:noFill/>
                    </a:lnT>
                    <a:lnB>
                      <a:noFill/>
                    </a:lnB>
                  </a:tcPr>
                </a:tc>
                <a:tc gridSpan="2">
                  <a:txBody>
                    <a:bodyPr/>
                    <a:lstStyle/>
                    <a:p>
                      <a:pPr algn="l" fontAlgn="b"/>
                      <a:r>
                        <a:rPr lang="en-US" sz="1000" b="1" i="0" u="none" strike="noStrike">
                          <a:effectLst/>
                          <a:latin typeface="Arial" panose="020B0604020202020204" pitchFamily="34" charset="0"/>
                        </a:rPr>
                        <a:t> $                             -   </a:t>
                      </a:r>
                    </a:p>
                  </a:txBody>
                  <a:tcPr marL="9525" marR="9525" marT="9525" marB="0" anchor="b">
                    <a:lnL>
                      <a:noFill/>
                    </a:lnL>
                    <a:lnR>
                      <a:noFill/>
                    </a:lnR>
                    <a:lnT>
                      <a:noFill/>
                    </a:lnT>
                    <a:lnB>
                      <a:noFill/>
                    </a:lnB>
                  </a:tcPr>
                </a:tc>
                <a:tc hMerge="1">
                  <a:txBody>
                    <a:bodyPr/>
                    <a:lstStyle/>
                    <a:p>
                      <a:endParaRPr lang="en-US"/>
                    </a:p>
                  </a:txBody>
                  <a:tcPr/>
                </a:tc>
                <a:tc>
                  <a:txBody>
                    <a:bodyPr/>
                    <a:lstStyle/>
                    <a:p>
                      <a:pPr algn="l" fontAlgn="b"/>
                      <a:endParaRPr lang="en-US" sz="1000" b="1" i="0" u="none" strike="noStrike">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9525" marR="9525" marT="9525" marB="0" anchor="b">
                    <a:lnL>
                      <a:noFill/>
                    </a:lnL>
                    <a:lnR>
                      <a:noFill/>
                    </a:lnR>
                    <a:lnT>
                      <a:noFill/>
                    </a:lnT>
                    <a:lnB>
                      <a:noFill/>
                    </a:lnB>
                  </a:tcPr>
                </a:tc>
              </a:tr>
              <a:tr h="174430">
                <a:tc>
                  <a:txBody>
                    <a:bodyPr/>
                    <a:lstStyle/>
                    <a:p>
                      <a:pPr algn="l" fontAlgn="b"/>
                      <a:endParaRPr lang="en-US" sz="1000" b="0" i="0" u="none" strike="noStrike">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9525" marR="9525" marT="9525" marB="0" anchor="b">
                    <a:lnL>
                      <a:noFill/>
                    </a:lnL>
                    <a:lnR>
                      <a:noFill/>
                    </a:lnR>
                    <a:lnT>
                      <a:noFill/>
                    </a:lnT>
                    <a:lnB>
                      <a:noFill/>
                    </a:lnB>
                  </a:tcPr>
                </a:tc>
                <a:tc gridSpan="3">
                  <a:txBody>
                    <a:bodyPr/>
                    <a:lstStyle/>
                    <a:p>
                      <a:pPr algn="l" fontAlgn="b"/>
                      <a:r>
                        <a:rPr lang="en-US" sz="1000" b="1" i="0" u="none" strike="noStrike">
                          <a:effectLst/>
                          <a:latin typeface="Arial" panose="020B0604020202020204" pitchFamily="34" charset="0"/>
                        </a:rPr>
                        <a:t>Cleaning Supplies/Services</a:t>
                      </a:r>
                    </a:p>
                  </a:txBody>
                  <a:tcPr marL="9525" marR="9525" marT="9525" marB="0" anchor="b">
                    <a:lnL>
                      <a:noFill/>
                    </a:lnL>
                    <a:lnR>
                      <a:noFill/>
                    </a:lnR>
                    <a:lnT>
                      <a:noFill/>
                    </a:lnT>
                    <a:lnB>
                      <a:noFill/>
                    </a:lnB>
                  </a:tcPr>
                </a:tc>
                <a:tc hMerge="1">
                  <a:txBody>
                    <a:bodyPr/>
                    <a:lstStyle/>
                    <a:p>
                      <a:endParaRPr lang="en-US"/>
                    </a:p>
                  </a:txBody>
                  <a:tcPr/>
                </a:tc>
                <a:tc hMerge="1">
                  <a:txBody>
                    <a:bodyPr/>
                    <a:lstStyle/>
                    <a:p>
                      <a:endParaRPr lang="en-US"/>
                    </a:p>
                  </a:txBody>
                  <a:tcPr/>
                </a:tc>
                <a:tc gridSpan="2">
                  <a:txBody>
                    <a:bodyPr/>
                    <a:lstStyle/>
                    <a:p>
                      <a:pPr algn="l" fontAlgn="b"/>
                      <a:r>
                        <a:rPr lang="en-US" sz="1000" b="1" i="0" u="none" strike="noStrike">
                          <a:effectLst/>
                          <a:latin typeface="Arial" panose="020B0604020202020204" pitchFamily="34" charset="0"/>
                        </a:rPr>
                        <a:t> $                    7,224.38 </a:t>
                      </a:r>
                    </a:p>
                  </a:txBody>
                  <a:tcPr marL="9525" marR="9525" marT="9525" marB="0" anchor="b">
                    <a:lnL>
                      <a:noFill/>
                    </a:lnL>
                    <a:lnR>
                      <a:noFill/>
                    </a:lnR>
                    <a:lnT>
                      <a:noFill/>
                    </a:lnT>
                    <a:lnB>
                      <a:noFill/>
                    </a:lnB>
                  </a:tcPr>
                </a:tc>
                <a:tc hMerge="1">
                  <a:txBody>
                    <a:bodyPr/>
                    <a:lstStyle/>
                    <a:p>
                      <a:endParaRPr lang="en-US"/>
                    </a:p>
                  </a:txBody>
                  <a:tcPr/>
                </a:tc>
                <a:tc>
                  <a:txBody>
                    <a:bodyPr/>
                    <a:lstStyle/>
                    <a:p>
                      <a:pPr algn="l" fontAlgn="b"/>
                      <a:endParaRPr lang="en-US" sz="1000" b="1" i="0" u="none" strike="noStrike">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9525" marR="9525" marT="9525" marB="0" anchor="b">
                    <a:lnL>
                      <a:noFill/>
                    </a:lnL>
                    <a:lnR>
                      <a:noFill/>
                    </a:lnR>
                    <a:lnT>
                      <a:noFill/>
                    </a:lnT>
                    <a:lnB>
                      <a:noFill/>
                    </a:lnB>
                  </a:tcPr>
                </a:tc>
              </a:tr>
              <a:tr h="174430">
                <a:tc>
                  <a:txBody>
                    <a:bodyPr/>
                    <a:lstStyle/>
                    <a:p>
                      <a:pPr algn="l" fontAlgn="b"/>
                      <a:endParaRPr lang="en-US" sz="1000" b="0" i="0" u="none" strike="noStrike">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9525" marR="9525" marT="9525" marB="0" anchor="b">
                    <a:lnL>
                      <a:noFill/>
                    </a:lnL>
                    <a:lnR>
                      <a:noFill/>
                    </a:lnR>
                    <a:lnT>
                      <a:noFill/>
                    </a:lnT>
                    <a:lnB>
                      <a:noFill/>
                    </a:lnB>
                  </a:tcPr>
                </a:tc>
                <a:tc gridSpan="3">
                  <a:txBody>
                    <a:bodyPr/>
                    <a:lstStyle/>
                    <a:p>
                      <a:pPr algn="l" fontAlgn="b"/>
                      <a:r>
                        <a:rPr lang="en-US" sz="1000" b="1" i="0" u="none" strike="noStrike">
                          <a:effectLst/>
                          <a:latin typeface="Arial" panose="020B0604020202020204" pitchFamily="34" charset="0"/>
                        </a:rPr>
                        <a:t>Minor Repairs/Renovations</a:t>
                      </a:r>
                    </a:p>
                  </a:txBody>
                  <a:tcPr marL="9525" marR="9525" marT="9525" marB="0" anchor="b">
                    <a:lnL>
                      <a:noFill/>
                    </a:lnL>
                    <a:lnR>
                      <a:noFill/>
                    </a:lnR>
                    <a:lnT>
                      <a:noFill/>
                    </a:lnT>
                    <a:lnB>
                      <a:noFill/>
                    </a:lnB>
                  </a:tcPr>
                </a:tc>
                <a:tc hMerge="1">
                  <a:txBody>
                    <a:bodyPr/>
                    <a:lstStyle/>
                    <a:p>
                      <a:endParaRPr lang="en-US"/>
                    </a:p>
                  </a:txBody>
                  <a:tcPr/>
                </a:tc>
                <a:tc hMerge="1">
                  <a:txBody>
                    <a:bodyPr/>
                    <a:lstStyle/>
                    <a:p>
                      <a:endParaRPr lang="en-US"/>
                    </a:p>
                  </a:txBody>
                  <a:tcPr/>
                </a:tc>
                <a:tc gridSpan="2">
                  <a:txBody>
                    <a:bodyPr/>
                    <a:lstStyle/>
                    <a:p>
                      <a:pPr algn="l" fontAlgn="b"/>
                      <a:r>
                        <a:rPr lang="en-US" sz="1000" b="1" i="0" u="none" strike="noStrike">
                          <a:effectLst/>
                          <a:latin typeface="Arial" panose="020B0604020202020204" pitchFamily="34" charset="0"/>
                        </a:rPr>
                        <a:t> $                  17,537.64 </a:t>
                      </a:r>
                    </a:p>
                  </a:txBody>
                  <a:tcPr marL="9525" marR="9525" marT="9525" marB="0" anchor="b">
                    <a:lnL>
                      <a:noFill/>
                    </a:lnL>
                    <a:lnR>
                      <a:noFill/>
                    </a:lnR>
                    <a:lnT>
                      <a:noFill/>
                    </a:lnT>
                    <a:lnB>
                      <a:noFill/>
                    </a:lnB>
                  </a:tcPr>
                </a:tc>
                <a:tc hMerge="1">
                  <a:txBody>
                    <a:bodyPr/>
                    <a:lstStyle/>
                    <a:p>
                      <a:endParaRPr lang="en-US"/>
                    </a:p>
                  </a:txBody>
                  <a:tcPr/>
                </a:tc>
                <a:tc>
                  <a:txBody>
                    <a:bodyPr/>
                    <a:lstStyle/>
                    <a:p>
                      <a:pPr algn="l" fontAlgn="b"/>
                      <a:endParaRPr lang="en-US" sz="1000" b="1" i="0" u="none" strike="noStrike">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9525" marR="9525" marT="9525" marB="0" anchor="b">
                    <a:lnL>
                      <a:noFill/>
                    </a:lnL>
                    <a:lnR>
                      <a:noFill/>
                    </a:lnR>
                    <a:lnT>
                      <a:noFill/>
                    </a:lnT>
                    <a:lnB>
                      <a:noFill/>
                    </a:lnB>
                  </a:tcPr>
                </a:tc>
              </a:tr>
              <a:tr h="174430">
                <a:tc>
                  <a:txBody>
                    <a:bodyPr/>
                    <a:lstStyle/>
                    <a:p>
                      <a:pPr algn="l" fontAlgn="b"/>
                      <a:endParaRPr lang="en-US" sz="1000" b="0" i="0" u="none" strike="noStrike">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r>
                        <a:rPr lang="en-US" sz="1000" b="1" i="0" u="none" strike="noStrike">
                          <a:effectLst/>
                          <a:latin typeface="Arial" panose="020B0604020202020204" pitchFamily="34" charset="0"/>
                        </a:rPr>
                        <a:t>Total</a:t>
                      </a:r>
                    </a:p>
                  </a:txBody>
                  <a:tcPr marL="9525" marR="9525" marT="9525" marB="0" anchor="b">
                    <a:lnL>
                      <a:noFill/>
                    </a:lnL>
                    <a:lnR>
                      <a:noFill/>
                    </a:lnR>
                    <a:lnT>
                      <a:noFill/>
                    </a:lnT>
                    <a:lnB>
                      <a:noFill/>
                    </a:lnB>
                  </a:tcPr>
                </a:tc>
                <a:tc>
                  <a:txBody>
                    <a:bodyPr/>
                    <a:lstStyle/>
                    <a:p>
                      <a:pPr algn="l" fontAlgn="b"/>
                      <a:endParaRPr lang="en-US" sz="1000" b="1" i="0" u="none" strike="noStrike">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000" b="1" i="0" u="none" strike="noStrike">
                        <a:effectLst/>
                        <a:latin typeface="Arial" panose="020B0604020202020204" pitchFamily="34" charset="0"/>
                      </a:endParaRPr>
                    </a:p>
                  </a:txBody>
                  <a:tcPr marL="9525" marR="9525" marT="9525" marB="0" anchor="b">
                    <a:lnL>
                      <a:noFill/>
                    </a:lnL>
                    <a:lnR>
                      <a:noFill/>
                    </a:lnR>
                    <a:lnT>
                      <a:noFill/>
                    </a:lnT>
                    <a:lnB>
                      <a:noFill/>
                    </a:lnB>
                  </a:tcPr>
                </a:tc>
                <a:tc gridSpan="2">
                  <a:txBody>
                    <a:bodyPr/>
                    <a:lstStyle/>
                    <a:p>
                      <a:pPr algn="l" fontAlgn="b"/>
                      <a:r>
                        <a:rPr lang="en-US" sz="1000" b="1" i="0" u="none" strike="noStrike">
                          <a:effectLst/>
                          <a:latin typeface="Arial" panose="020B0604020202020204" pitchFamily="34" charset="0"/>
                        </a:rPr>
                        <a:t> $                  94,883.27 </a:t>
                      </a:r>
                    </a:p>
                  </a:txBody>
                  <a:tcPr marL="9525" marR="9525" marT="9525" marB="0" anchor="b">
                    <a:lnL>
                      <a:noFill/>
                    </a:lnL>
                    <a:lnR>
                      <a:noFill/>
                    </a:lnR>
                    <a:lnT>
                      <a:noFill/>
                    </a:lnT>
                    <a:lnB>
                      <a:noFill/>
                    </a:lnB>
                  </a:tcPr>
                </a:tc>
                <a:tc hMerge="1">
                  <a:txBody>
                    <a:bodyPr/>
                    <a:lstStyle/>
                    <a:p>
                      <a:endParaRPr lang="en-US"/>
                    </a:p>
                  </a:txBody>
                  <a:tcPr/>
                </a:tc>
                <a:tc>
                  <a:txBody>
                    <a:bodyPr/>
                    <a:lstStyle/>
                    <a:p>
                      <a:pPr algn="l" fontAlgn="b"/>
                      <a:endParaRPr lang="en-US" sz="1000" b="1" i="0" u="none" strike="noStrike">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9525" marR="9525" marT="9525" marB="0" anchor="b">
                    <a:lnL>
                      <a:noFill/>
                    </a:lnL>
                    <a:lnR>
                      <a:noFill/>
                    </a:lnR>
                    <a:lnT>
                      <a:noFill/>
                    </a:lnT>
                    <a:lnB>
                      <a:noFill/>
                    </a:lnB>
                  </a:tcPr>
                </a:tc>
              </a:tr>
              <a:tr h="174430">
                <a:tc>
                  <a:txBody>
                    <a:bodyPr/>
                    <a:lstStyle/>
                    <a:p>
                      <a:pPr algn="l" fontAlgn="b"/>
                      <a:endParaRPr lang="en-US" sz="1000" b="0" i="0" u="none" strike="noStrike">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9525" marR="9525" marT="9525" marB="0" anchor="b">
                    <a:lnL>
                      <a:noFill/>
                    </a:lnL>
                    <a:lnR>
                      <a:noFill/>
                    </a:lnR>
                    <a:lnT>
                      <a:noFill/>
                    </a:lnT>
                    <a:lnB>
                      <a:noFill/>
                    </a:lnB>
                  </a:tcPr>
                </a:tc>
              </a:tr>
              <a:tr h="174430">
                <a:tc>
                  <a:txBody>
                    <a:bodyPr/>
                    <a:lstStyle/>
                    <a:p>
                      <a:pPr algn="l" fontAlgn="b"/>
                      <a:endParaRPr lang="en-US" sz="1000" b="0" i="0" u="none" strike="noStrike">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9525" marR="9525" marT="9525" marB="0" anchor="b">
                    <a:lnL>
                      <a:noFill/>
                    </a:lnL>
                    <a:lnR>
                      <a:noFill/>
                    </a:lnR>
                    <a:lnT>
                      <a:noFill/>
                    </a:lnT>
                    <a:lnB>
                      <a:noFill/>
                    </a:lnB>
                  </a:tcPr>
                </a:tc>
                <a:tc gridSpan="4">
                  <a:txBody>
                    <a:bodyPr/>
                    <a:lstStyle/>
                    <a:p>
                      <a:pPr algn="l" fontAlgn="b"/>
                      <a:r>
                        <a:rPr lang="en-US" sz="1000" b="1" i="0" u="none" strike="noStrike">
                          <a:effectLst/>
                          <a:latin typeface="Arial" panose="020B0604020202020204" pitchFamily="34" charset="0"/>
                        </a:rPr>
                        <a:t>Operational Costs Per Square Meter</a:t>
                      </a:r>
                    </a:p>
                  </a:txBody>
                  <a:tcPr marL="9525" marR="9525" marT="9525"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1000" b="1" i="0" u="none" strike="noStrike">
                          <a:effectLst/>
                          <a:latin typeface="Arial" panose="020B0604020202020204" pitchFamily="34" charset="0"/>
                        </a:rPr>
                        <a:t> $     26.71 </a:t>
                      </a:r>
                    </a:p>
                  </a:txBody>
                  <a:tcPr marL="9525" marR="9525" marT="9525" marB="0" anchor="b">
                    <a:lnL>
                      <a:noFill/>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9525" marR="9525" marT="9525" marB="0" anchor="b">
                    <a:lnL>
                      <a:noFill/>
                    </a:lnL>
                    <a:lnR>
                      <a:noFill/>
                    </a:lnR>
                    <a:lnT>
                      <a:noFill/>
                    </a:lnT>
                    <a:lnB>
                      <a:noFill/>
                    </a:lnB>
                  </a:tcPr>
                </a:tc>
              </a:tr>
              <a:tr h="174430">
                <a:tc>
                  <a:txBody>
                    <a:bodyPr/>
                    <a:lstStyle/>
                    <a:p>
                      <a:pPr algn="l" fontAlgn="b"/>
                      <a:endParaRPr lang="en-US" sz="1000" b="0" i="0" u="none" strike="noStrike">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r>
                        <a:rPr lang="en-US" sz="1000" b="0" i="0" u="none" strike="noStrike">
                          <a:effectLst/>
                          <a:latin typeface="Arial" panose="020B0604020202020204" pitchFamily="34" charset="0"/>
                        </a:rPr>
                        <a:t>Based on:</a:t>
                      </a:r>
                    </a:p>
                  </a:txBody>
                  <a:tcPr marL="9525" marR="9525" marT="9525" marB="0" anchor="b">
                    <a:lnL>
                      <a:noFill/>
                    </a:lnL>
                    <a:lnR>
                      <a:noFill/>
                    </a:lnR>
                    <a:lnT>
                      <a:noFill/>
                    </a:lnT>
                    <a:lnB>
                      <a:noFill/>
                    </a:lnB>
                  </a:tcPr>
                </a:tc>
                <a:tc>
                  <a:txBody>
                    <a:bodyPr/>
                    <a:lstStyle/>
                    <a:p>
                      <a:pPr algn="r" fontAlgn="b"/>
                      <a:r>
                        <a:rPr lang="en-US" sz="1000" b="0" i="0" u="none" strike="noStrike">
                          <a:effectLst/>
                          <a:latin typeface="Arial" panose="020B0604020202020204" pitchFamily="34" charset="0"/>
                        </a:rPr>
                        <a:t>2910</a:t>
                      </a:r>
                    </a:p>
                  </a:txBody>
                  <a:tcPr marL="9525" marR="9525" marT="9525" marB="0" anchor="b">
                    <a:lnL>
                      <a:noFill/>
                    </a:lnL>
                    <a:lnR>
                      <a:noFill/>
                    </a:lnR>
                    <a:lnT>
                      <a:noFill/>
                    </a:lnT>
                    <a:lnB>
                      <a:noFill/>
                    </a:lnB>
                  </a:tcPr>
                </a:tc>
                <a:tc>
                  <a:txBody>
                    <a:bodyPr/>
                    <a:lstStyle/>
                    <a:p>
                      <a:pPr algn="l" fontAlgn="b"/>
                      <a:r>
                        <a:rPr lang="en-US" sz="1000" b="0" i="0" u="none" strike="noStrike">
                          <a:effectLst/>
                          <a:latin typeface="Arial" panose="020B0604020202020204" pitchFamily="34" charset="0"/>
                        </a:rPr>
                        <a:t>Sq Meters</a:t>
                      </a:r>
                    </a:p>
                  </a:txBody>
                  <a:tcPr marL="9525" marR="9525" marT="9525" marB="0" anchor="b">
                    <a:lnL>
                      <a:noFill/>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000" b="1" i="0" u="none" strike="noStrike">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9525" marR="9525" marT="9525" marB="0" anchor="b">
                    <a:lnL>
                      <a:noFill/>
                    </a:lnL>
                    <a:lnR>
                      <a:noFill/>
                    </a:lnR>
                    <a:lnT>
                      <a:noFill/>
                    </a:lnT>
                    <a:lnB>
                      <a:noFill/>
                    </a:lnB>
                  </a:tcPr>
                </a:tc>
              </a:tr>
              <a:tr h="174430">
                <a:tc>
                  <a:txBody>
                    <a:bodyPr/>
                    <a:lstStyle/>
                    <a:p>
                      <a:pPr algn="l" fontAlgn="b"/>
                      <a:endParaRPr lang="en-US" sz="1000" b="0" i="0" u="none" strike="noStrike">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9525" marR="9525" marT="9525" marB="0" anchor="b">
                    <a:lnL>
                      <a:noFill/>
                    </a:lnL>
                    <a:lnR>
                      <a:noFill/>
                    </a:lnR>
                    <a:lnT>
                      <a:noFill/>
                    </a:lnT>
                    <a:lnB>
                      <a:noFill/>
                    </a:lnB>
                  </a:tcPr>
                </a:tc>
              </a:tr>
              <a:tr h="174430">
                <a:tc>
                  <a:txBody>
                    <a:bodyPr/>
                    <a:lstStyle/>
                    <a:p>
                      <a:pPr algn="l" fontAlgn="b"/>
                      <a:endParaRPr lang="en-US" sz="1000" b="0" i="0" u="none" strike="noStrike">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9525" marR="9525" marT="9525" marB="0" anchor="b">
                    <a:lnL>
                      <a:noFill/>
                    </a:lnL>
                    <a:lnR>
                      <a:noFill/>
                    </a:lnR>
                    <a:lnT>
                      <a:noFill/>
                    </a:lnT>
                    <a:lnB>
                      <a:noFill/>
                    </a:lnB>
                  </a:tcPr>
                </a:tc>
                <a:tc gridSpan="3">
                  <a:txBody>
                    <a:bodyPr/>
                    <a:lstStyle/>
                    <a:p>
                      <a:pPr algn="l" fontAlgn="b"/>
                      <a:r>
                        <a:rPr lang="en-US" sz="1000" b="1" i="0" u="none" strike="noStrike">
                          <a:effectLst/>
                          <a:latin typeface="Arial" panose="020B0604020202020204" pitchFamily="34" charset="0"/>
                        </a:rPr>
                        <a:t>Operational Costs Per Student</a:t>
                      </a:r>
                    </a:p>
                  </a:txBody>
                  <a:tcPr marL="9525" marR="9525" marT="9525" marB="0" anchor="b">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l" fontAlgn="b"/>
                      <a:endParaRPr lang="en-US" sz="1000" b="0" i="0" u="none" strike="noStrike">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r>
                        <a:rPr lang="en-US" sz="1000" b="1" i="0" u="none" strike="noStrike">
                          <a:effectLst/>
                          <a:latin typeface="Arial" panose="020B0604020202020204" pitchFamily="34" charset="0"/>
                        </a:rPr>
                        <a:t> $    277.56 </a:t>
                      </a:r>
                    </a:p>
                  </a:txBody>
                  <a:tcPr marL="9525" marR="9525" marT="9525" marB="0" anchor="b">
                    <a:lnL>
                      <a:noFill/>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9525" marR="9525" marT="9525" marB="0" anchor="b">
                    <a:lnL>
                      <a:noFill/>
                    </a:lnL>
                    <a:lnR>
                      <a:noFill/>
                    </a:lnR>
                    <a:lnT>
                      <a:noFill/>
                    </a:lnT>
                    <a:lnB>
                      <a:noFill/>
                    </a:lnB>
                  </a:tcPr>
                </a:tc>
              </a:tr>
              <a:tr h="174430">
                <a:tc>
                  <a:txBody>
                    <a:bodyPr/>
                    <a:lstStyle/>
                    <a:p>
                      <a:pPr algn="l" fontAlgn="b"/>
                      <a:endParaRPr lang="en-US" sz="1000" b="0" i="0" u="none" strike="noStrike">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r>
                        <a:rPr lang="en-US" sz="1000" b="0" i="0" u="none" strike="noStrike">
                          <a:effectLst/>
                          <a:latin typeface="Arial" panose="020B0604020202020204" pitchFamily="34" charset="0"/>
                        </a:rPr>
                        <a:t>Based on:</a:t>
                      </a:r>
                    </a:p>
                  </a:txBody>
                  <a:tcPr marL="9525" marR="9525" marT="9525" marB="0" anchor="b">
                    <a:lnL>
                      <a:noFill/>
                    </a:lnL>
                    <a:lnR>
                      <a:noFill/>
                    </a:lnR>
                    <a:lnT>
                      <a:noFill/>
                    </a:lnT>
                    <a:lnB>
                      <a:noFill/>
                    </a:lnB>
                  </a:tcPr>
                </a:tc>
                <a:tc>
                  <a:txBody>
                    <a:bodyPr/>
                    <a:lstStyle/>
                    <a:p>
                      <a:pPr algn="r" fontAlgn="b"/>
                      <a:r>
                        <a:rPr lang="en-US" sz="1000" b="0" i="0" u="none" strike="noStrike">
                          <a:effectLst/>
                          <a:latin typeface="Arial" panose="020B0604020202020204" pitchFamily="34" charset="0"/>
                        </a:rPr>
                        <a:t>280</a:t>
                      </a:r>
                    </a:p>
                  </a:txBody>
                  <a:tcPr marL="9525" marR="9525" marT="9525" marB="0" anchor="b">
                    <a:lnL>
                      <a:noFill/>
                    </a:lnL>
                    <a:lnR>
                      <a:noFill/>
                    </a:lnR>
                    <a:lnT>
                      <a:noFill/>
                    </a:lnT>
                    <a:lnB>
                      <a:noFill/>
                    </a:lnB>
                  </a:tcPr>
                </a:tc>
                <a:tc>
                  <a:txBody>
                    <a:bodyPr/>
                    <a:lstStyle/>
                    <a:p>
                      <a:pPr algn="l" fontAlgn="b"/>
                      <a:r>
                        <a:rPr lang="en-US" sz="1000" b="0" i="0" u="none" strike="noStrike">
                          <a:effectLst/>
                          <a:latin typeface="Arial" panose="020B0604020202020204" pitchFamily="34" charset="0"/>
                        </a:rPr>
                        <a:t>Enrollment</a:t>
                      </a:r>
                    </a:p>
                  </a:txBody>
                  <a:tcPr marL="9525" marR="9525" marT="9525" marB="0" anchor="b">
                    <a:lnL>
                      <a:noFill/>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000" b="1" i="0" u="none" strike="noStrike">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000" b="1" i="0" u="none" strike="noStrike">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000" b="0" i="0" u="none" strike="noStrike" dirty="0">
                        <a:effectLst/>
                        <a:latin typeface="Arial" panose="020B0604020202020204" pitchFamily="34" charset="0"/>
                      </a:endParaRPr>
                    </a:p>
                  </a:txBody>
                  <a:tcPr marL="9525" marR="9525" marT="9525" marB="0" anchor="b">
                    <a:lnL>
                      <a:noFill/>
                    </a:lnL>
                    <a:lnR>
                      <a:noFill/>
                    </a:lnR>
                    <a:lnT>
                      <a:noFill/>
                    </a:lnT>
                    <a:lnB>
                      <a:noFill/>
                    </a:lnB>
                  </a:tcPr>
                </a:tc>
              </a:tr>
            </a:tbl>
          </a:graphicData>
        </a:graphic>
      </p:graphicFrame>
    </p:spTree>
    <p:extLst>
      <p:ext uri="{BB962C8B-B14F-4D97-AF65-F5344CB8AC3E}">
        <p14:creationId xmlns:p14="http://schemas.microsoft.com/office/powerpoint/2010/main" val="416783690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C91DDD6-74B1-41A3-9B08-2BBC499950D7}"/>
</file>

<file path=customXml/itemProps2.xml><?xml version="1.0" encoding="utf-8"?>
<ds:datastoreItem xmlns:ds="http://schemas.openxmlformats.org/officeDocument/2006/customXml" ds:itemID="{15C6BB32-3668-4EE6-AFD6-5F8B84D6BF6D}"/>
</file>

<file path=customXml/itemProps3.xml><?xml version="1.0" encoding="utf-8"?>
<ds:datastoreItem xmlns:ds="http://schemas.openxmlformats.org/officeDocument/2006/customXml" ds:itemID="{013FEB55-0578-4ECB-B465-253FC9072BD3}"/>
</file>

<file path=docProps/app.xml><?xml version="1.0" encoding="utf-8"?>
<Properties xmlns="http://schemas.openxmlformats.org/officeDocument/2006/extended-properties" xmlns:vt="http://schemas.openxmlformats.org/officeDocument/2006/docPropsVTypes">
  <TotalTime>1308</TotalTime>
  <Words>2125</Words>
  <Application>Microsoft Office PowerPoint</Application>
  <PresentationFormat>Widescreen</PresentationFormat>
  <Paragraphs>936</Paragraphs>
  <Slides>20</Slides>
  <Notes>20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20</vt:i4>
      </vt:variant>
    </vt:vector>
  </HeadingPairs>
  <TitlesOfParts>
    <vt:vector size="25" baseType="lpstr">
      <vt:lpstr>Arial</vt:lpstr>
      <vt:lpstr>Calibri</vt:lpstr>
      <vt:lpstr>Calibri Light</vt:lpstr>
      <vt:lpstr>Office Theme</vt:lpstr>
      <vt:lpstr>Custom Design</vt:lpstr>
      <vt:lpstr>Sustainability Study  Elementary Schools on the Northside of Fredericton</vt:lpstr>
      <vt:lpstr>History</vt:lpstr>
      <vt:lpstr>Background</vt:lpstr>
      <vt:lpstr>Objective</vt:lpstr>
      <vt:lpstr>Enrolment Projections</vt:lpstr>
      <vt:lpstr>Barker’s Point Elementary School</vt:lpstr>
      <vt:lpstr>Gibson Neill Memorial Elementary School</vt:lpstr>
      <vt:lpstr>McAdam Avenue Elementary School</vt:lpstr>
      <vt:lpstr>Nashwaaksis Memorial School</vt:lpstr>
      <vt:lpstr>Park Street Elementary School</vt:lpstr>
      <vt:lpstr>Royal Road Elementary School</vt:lpstr>
      <vt:lpstr>Recommendations</vt:lpstr>
      <vt:lpstr>New Elementary School in the McAdam Road area – Potential School Boundary (students in red)</vt:lpstr>
      <vt:lpstr>New Elementary School in the McAdam Road area</vt:lpstr>
      <vt:lpstr>New Elementary School in the Kilarney Road area – Potential School Boundary (students in red)</vt:lpstr>
      <vt:lpstr>New Elementary School in the Kilarney Road area</vt:lpstr>
      <vt:lpstr>Impact on Other Schools </vt:lpstr>
      <vt:lpstr>Impact on School Enrolments and Functional Capacities </vt:lpstr>
      <vt:lpstr>Recap</vt:lpstr>
      <vt:lpstr>Questions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Humphrey, Jason  (ASD-W)</dc:creator>
  <cp:lastModifiedBy>Cole, Judy  (ASD-W)</cp:lastModifiedBy>
  <cp:revision>86</cp:revision>
  <cp:lastPrinted>2018-02-08T15:39:22Z</cp:lastPrinted>
  <dcterms:created xsi:type="dcterms:W3CDTF">2016-12-07T14:35:10Z</dcterms:created>
  <dcterms:modified xsi:type="dcterms:W3CDTF">2018-09-26T16:09:54Z</dcterms:modified>
</cp:coreProperties>
</file>